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93"/>
  </p:notesMasterIdLst>
  <p:sldIdLst>
    <p:sldId id="257" r:id="rId2"/>
    <p:sldId id="258" r:id="rId3"/>
    <p:sldId id="350" r:id="rId4"/>
    <p:sldId id="351" r:id="rId5"/>
    <p:sldId id="352" r:id="rId6"/>
    <p:sldId id="353" r:id="rId7"/>
    <p:sldId id="354" r:id="rId8"/>
    <p:sldId id="355" r:id="rId9"/>
    <p:sldId id="259" r:id="rId10"/>
    <p:sldId id="304" r:id="rId11"/>
    <p:sldId id="335" r:id="rId12"/>
    <p:sldId id="305" r:id="rId13"/>
    <p:sldId id="306" r:id="rId14"/>
    <p:sldId id="307" r:id="rId15"/>
    <p:sldId id="308" r:id="rId16"/>
    <p:sldId id="262" r:id="rId17"/>
    <p:sldId id="263" r:id="rId18"/>
    <p:sldId id="264" r:id="rId19"/>
    <p:sldId id="265" r:id="rId20"/>
    <p:sldId id="266" r:id="rId21"/>
    <p:sldId id="309" r:id="rId22"/>
    <p:sldId id="310" r:id="rId23"/>
    <p:sldId id="267" r:id="rId24"/>
    <p:sldId id="311" r:id="rId25"/>
    <p:sldId id="268" r:id="rId26"/>
    <p:sldId id="270" r:id="rId27"/>
    <p:sldId id="271" r:id="rId28"/>
    <p:sldId id="346" r:id="rId29"/>
    <p:sldId id="272" r:id="rId30"/>
    <p:sldId id="273" r:id="rId31"/>
    <p:sldId id="274" r:id="rId32"/>
    <p:sldId id="337" r:id="rId33"/>
    <p:sldId id="275" r:id="rId34"/>
    <p:sldId id="338" r:id="rId35"/>
    <p:sldId id="339" r:id="rId36"/>
    <p:sldId id="340" r:id="rId37"/>
    <p:sldId id="276" r:id="rId38"/>
    <p:sldId id="342" r:id="rId39"/>
    <p:sldId id="277" r:id="rId40"/>
    <p:sldId id="278" r:id="rId41"/>
    <p:sldId id="280" r:id="rId42"/>
    <p:sldId id="349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343" r:id="rId53"/>
    <p:sldId id="344" r:id="rId54"/>
    <p:sldId id="345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48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03" r:id="rId9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50" d="100"/>
          <a:sy n="50" d="100"/>
        </p:scale>
        <p:origin x="-1176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E795B-3163-47AF-81CB-571F36493910}" type="datetimeFigureOut">
              <a:rPr lang="en-IN" smtClean="0"/>
              <a:pPr/>
              <a:t>01-05-2020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D74C1-E0EF-42C6-B336-1254D35DFA56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BF7B3F-24E4-4310-BD97-8559CE4780AB}" type="slidenum">
              <a:rPr lang="en-US"/>
              <a:pPr/>
              <a:t>34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C0DB11-8610-4167-962F-86F68E204780}" type="slidenum">
              <a:rPr lang="en-US"/>
              <a:pPr/>
              <a:t>35</a:t>
            </a:fld>
            <a:endParaRPr lang="en-US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E4A7C9-B4C6-49CE-9075-B209EF2DB485}" type="slidenum">
              <a:rPr lang="en-US"/>
              <a:pPr/>
              <a:t>36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FE8F93-4953-4320-88A5-A9E366B6A7E9}" type="slidenum">
              <a:rPr lang="en-US"/>
              <a:pPr/>
              <a:t>38</a:t>
            </a:fld>
            <a:endParaRPr lang="en-US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3248A6-5C67-453A-901D-393551FE0B77}" type="slidenum">
              <a:rPr lang="en-US"/>
              <a:pPr/>
              <a:t>52</a:t>
            </a:fld>
            <a:endParaRPr lang="en-US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892CCF-B70E-4DA6-982B-7BD2BD913B06}" type="slidenum">
              <a:rPr lang="en-US"/>
              <a:pPr/>
              <a:t>53</a:t>
            </a:fld>
            <a:endParaRPr lang="en-US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0BCE32-7B17-44B7-871B-6AE28694A5E2}" type="slidenum">
              <a:rPr lang="en-US"/>
              <a:pPr/>
              <a:t>54</a:t>
            </a:fld>
            <a:endParaRPr lang="en-US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A95674-E144-4C2F-861B-019D9AB2B350}" type="slidenum">
              <a:rPr lang="en-US"/>
              <a:pPr/>
              <a:t>80</a:t>
            </a:fld>
            <a:endParaRPr 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baim.academia.edu/USHAMINA?swp=tc-au-1926969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12" Type="http://schemas.openxmlformats.org/officeDocument/2006/relationships/image" Target="../media/image77.jpeg"/><Relationship Id="rId2" Type="http://schemas.openxmlformats.org/officeDocument/2006/relationships/image" Target="../media/image1.jpeg"/><Relationship Id="rId16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5" Type="http://schemas.openxmlformats.org/officeDocument/2006/relationships/image" Target="../media/image70.jpeg"/><Relationship Id="rId15" Type="http://schemas.openxmlformats.org/officeDocument/2006/relationships/image" Target="../media/image80.jpeg"/><Relationship Id="rId10" Type="http://schemas.openxmlformats.org/officeDocument/2006/relationships/image" Target="../media/image75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Relationship Id="rId14" Type="http://schemas.openxmlformats.org/officeDocument/2006/relationships/image" Target="../media/image7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rypanosoma" TargetMode="Externa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99592" y="1628800"/>
            <a:ext cx="741682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DNA Structure -   </a:t>
            </a:r>
          </a:p>
          <a:p>
            <a:pPr algn="ctr"/>
            <a:r>
              <a:rPr lang="en-US" sz="6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Molecular biology</a:t>
            </a:r>
            <a:endParaRPr lang="en-IN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Key Scientists Involved in DNA research </a:t>
            </a:r>
            <a:endParaRPr lang="en-IN" dirty="0"/>
          </a:p>
        </p:txBody>
      </p:sp>
      <p:pic>
        <p:nvPicPr>
          <p:cNvPr id="4" name="Image2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753100" y="1556792"/>
            <a:ext cx="3390900" cy="36099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11560" y="1628800"/>
            <a:ext cx="49685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Comic Sans MS" pitchFamily="66" charset="0"/>
              </a:rPr>
              <a:t>In 1869 - </a:t>
            </a:r>
            <a:r>
              <a:rPr lang="en-US" sz="3200" dirty="0" smtClean="0">
                <a:solidFill>
                  <a:srgbClr val="FF0000"/>
                </a:solidFill>
                <a:latin typeface="Comic Sans MS" pitchFamily="66" charset="0"/>
              </a:rPr>
              <a:t>Frederick </a:t>
            </a:r>
            <a:r>
              <a:rPr lang="en-US" sz="3200" dirty="0" err="1" smtClean="0">
                <a:solidFill>
                  <a:srgbClr val="FF0000"/>
                </a:solidFill>
                <a:latin typeface="Comic Sans MS" pitchFamily="66" charset="0"/>
              </a:rPr>
              <a:t>Meischer</a:t>
            </a:r>
            <a:r>
              <a:rPr lang="en-US" sz="3200" dirty="0" smtClean="0">
                <a:latin typeface="Comic Sans MS" pitchFamily="66" charset="0"/>
              </a:rPr>
              <a:t> isolates a substance from the nuclei of human white blood cells (pus) and trout sperm; calls the substance “</a:t>
            </a:r>
            <a:r>
              <a:rPr lang="en-US" sz="3200" dirty="0" err="1" smtClean="0">
                <a:latin typeface="Comic Sans MS" pitchFamily="66" charset="0"/>
              </a:rPr>
              <a:t>nuclein</a:t>
            </a:r>
            <a:r>
              <a:rPr lang="en-US" sz="3200" dirty="0" smtClean="0">
                <a:latin typeface="Comic Sans MS" pitchFamily="66" charset="0"/>
              </a:rPr>
              <a:t>”.</a:t>
            </a:r>
          </a:p>
          <a:p>
            <a:pPr algn="just"/>
            <a:endParaRPr lang="en-IN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Key Scientists Involved in DNA research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mic Sans MS" pitchFamily="66" charset="0"/>
              </a:rPr>
              <a:t>1908 – </a:t>
            </a:r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Archibald </a:t>
            </a:r>
            <a:r>
              <a:rPr lang="en-US" dirty="0" err="1" smtClean="0">
                <a:solidFill>
                  <a:srgbClr val="FF0000"/>
                </a:solidFill>
                <a:latin typeface="Comic Sans MS" pitchFamily="66" charset="0"/>
              </a:rPr>
              <a:t>Garrod</a:t>
            </a:r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suspected </a:t>
            </a:r>
            <a:r>
              <a:rPr lang="en-US" dirty="0" err="1" smtClean="0">
                <a:latin typeface="Comic Sans MS" pitchFamily="66" charset="0"/>
              </a:rPr>
              <a:t>alkaptonuria</a:t>
            </a:r>
            <a:r>
              <a:rPr lang="en-US" dirty="0" smtClean="0">
                <a:latin typeface="Comic Sans MS" pitchFamily="66" charset="0"/>
              </a:rPr>
              <a:t> patients</a:t>
            </a:r>
            <a:r>
              <a:rPr lang="en-US" dirty="0" smtClean="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lacked an enzyme involved in protein metabolism. Suspected a genetic defect – </a:t>
            </a:r>
            <a:r>
              <a:rPr lang="en-US" b="1" dirty="0" smtClean="0">
                <a:latin typeface="Comic Sans MS" pitchFamily="66" charset="0"/>
              </a:rPr>
              <a:t>“inborn errors of metabolism”.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0728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Key Scientists Involved in </a:t>
            </a:r>
            <a:br>
              <a:rPr lang="en-US" dirty="0" smtClean="0"/>
            </a:br>
            <a:r>
              <a:rPr lang="en-US" dirty="0" smtClean="0"/>
              <a:t>DNA research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3528" y="1124744"/>
            <a:ext cx="8352928" cy="5733256"/>
          </a:xfrm>
        </p:spPr>
        <p:txBody>
          <a:bodyPr>
            <a:noAutofit/>
          </a:bodyPr>
          <a:lstStyle/>
          <a:p>
            <a:pPr algn="just">
              <a:buNone/>
            </a:pPr>
            <a:r>
              <a:rPr lang="lt-LT" b="1" dirty="0" smtClean="0"/>
              <a:t>Phoebus Levene</a:t>
            </a:r>
            <a:r>
              <a:rPr lang="lt-LT" dirty="0" smtClean="0"/>
              <a:t>, original name </a:t>
            </a:r>
            <a:r>
              <a:rPr lang="lt-LT" b="1" dirty="0" smtClean="0"/>
              <a:t>Fishel Aaronovich Levin</a:t>
            </a:r>
            <a:r>
              <a:rPr lang="lt-LT" dirty="0" smtClean="0"/>
              <a:t>, also called</a:t>
            </a:r>
            <a:r>
              <a:rPr lang="lt-LT" b="1" dirty="0" smtClean="0"/>
              <a:t> Phoebus Aaron Theodor Levene</a:t>
            </a:r>
            <a:r>
              <a:rPr lang="lt-LT" dirty="0" smtClean="0"/>
              <a:t>, Russian-born American chemist and pioneer in the study of nucleic acids</a:t>
            </a:r>
            <a:endParaRPr lang="en-IN" dirty="0" smtClean="0"/>
          </a:p>
          <a:p>
            <a:pPr algn="just">
              <a:buNone/>
            </a:pPr>
            <a:r>
              <a:rPr lang="en-IN" dirty="0" smtClean="0"/>
              <a:t>He isolated the </a:t>
            </a:r>
            <a:r>
              <a:rPr lang="en-IN" b="1" dirty="0" smtClean="0"/>
              <a:t>nucleotides, the basic building blocks of the nucleic acid molecule, and in 1909 </a:t>
            </a:r>
          </a:p>
          <a:p>
            <a:pPr algn="just">
              <a:buNone/>
            </a:pPr>
            <a:r>
              <a:rPr lang="en-IN" dirty="0" smtClean="0"/>
              <a:t>Also isolated the </a:t>
            </a:r>
            <a:r>
              <a:rPr lang="en-IN" b="1" dirty="0" smtClean="0"/>
              <a:t>five-carbon sugar d-ribose from the ribonucleic acid (RNA) </a:t>
            </a:r>
            <a:r>
              <a:rPr lang="en-IN" dirty="0" smtClean="0"/>
              <a:t>molecule. </a:t>
            </a:r>
          </a:p>
          <a:p>
            <a:pPr algn="just">
              <a:buNone/>
            </a:pPr>
            <a:r>
              <a:rPr lang="en-IN" dirty="0" smtClean="0"/>
              <a:t>Twenty years later he </a:t>
            </a:r>
            <a:r>
              <a:rPr lang="en-IN" b="1" dirty="0" smtClean="0"/>
              <a:t>discovered 2-deoxyribose </a:t>
            </a:r>
            <a:r>
              <a:rPr lang="en-IN" dirty="0" smtClean="0"/>
              <a:t>(a sugar derived from d-ribose by removing an oxygen atom), which is part of the deoxyribonucleic acid (DNA) molecule. </a:t>
            </a:r>
          </a:p>
        </p:txBody>
      </p:sp>
      <p:pic>
        <p:nvPicPr>
          <p:cNvPr id="5" name="Image24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7740352" y="2"/>
            <a:ext cx="1403647" cy="1184886"/>
          </a:xfrm>
          <a:prstGeom prst="rect">
            <a:avLst/>
          </a:prstGeom>
          <a:noFill/>
        </p:spPr>
      </p:pic>
      <p:sp>
        <p:nvSpPr>
          <p:cNvPr id="6" name="Text Box27"/>
          <p:cNvSpPr txBox="1"/>
          <p:nvPr/>
        </p:nvSpPr>
        <p:spPr>
          <a:xfrm>
            <a:off x="7678217" y="908720"/>
            <a:ext cx="1465783" cy="31553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2063"/>
              </a:lnSpc>
            </a:pPr>
            <a:r>
              <a:rPr lang="en-US" altLang="zh-CN" sz="1800" b="1" spc="-197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Phoebus</a:t>
            </a:r>
            <a:r>
              <a:rPr lang="en-US" altLang="zh-CN" sz="1800" b="1" spc="-59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171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levene</a:t>
            </a:r>
            <a:endParaRPr lang="en-US" altLang="zh-CN" sz="1800" dirty="0">
              <a:solidFill>
                <a:srgbClr val="FF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IN" dirty="0" err="1" smtClean="0"/>
              <a:t>Levene</a:t>
            </a:r>
            <a:r>
              <a:rPr lang="en-IN" dirty="0" smtClean="0"/>
              <a:t> also determined how the nucleic acid components combine to form the nucleotides and how the nucleotides combine in chains. </a:t>
            </a:r>
          </a:p>
          <a:p>
            <a:pPr algn="just">
              <a:buNone/>
            </a:pPr>
            <a:r>
              <a:rPr lang="en-IN" dirty="0" smtClean="0"/>
              <a:t>Although the importance of the nucleic acids was unrecognized when he began his research, later discoveries showed DNA and RNA to be key elements in the maintenance of </a:t>
            </a:r>
            <a:r>
              <a:rPr lang="en-IN" b="1" dirty="0" smtClean="0"/>
              <a:t>life.</a:t>
            </a:r>
          </a:p>
          <a:p>
            <a:endParaRPr lang="en-IN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8507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Key Scientists Involved in </a:t>
            </a:r>
            <a:b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DNA research 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Image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8384" y="2"/>
            <a:ext cx="1115615" cy="1184886"/>
          </a:xfrm>
          <a:prstGeom prst="rect">
            <a:avLst/>
          </a:prstGeom>
          <a:noFill/>
        </p:spPr>
      </p:pic>
      <p:sp>
        <p:nvSpPr>
          <p:cNvPr id="6" name="Text Box27"/>
          <p:cNvSpPr txBox="1"/>
          <p:nvPr/>
        </p:nvSpPr>
        <p:spPr>
          <a:xfrm>
            <a:off x="7678217" y="1124744"/>
            <a:ext cx="1465783" cy="31553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2063"/>
              </a:lnSpc>
            </a:pPr>
            <a:r>
              <a:rPr lang="en-US" altLang="zh-CN" sz="1800" b="1" spc="-197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Phoebus</a:t>
            </a:r>
            <a:r>
              <a:rPr lang="en-US" altLang="zh-CN" sz="1800" b="1" spc="-59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171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levene</a:t>
            </a:r>
            <a:endParaRPr lang="en-US" altLang="zh-CN" sz="1800" dirty="0">
              <a:solidFill>
                <a:srgbClr val="FF0000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20688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Key Scientists Involved in DNA research </a:t>
            </a:r>
            <a:r>
              <a:rPr lang="en-IN" dirty="0" smtClean="0"/>
              <a:t/>
            </a:r>
            <a:br>
              <a:rPr lang="en-IN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6712"/>
            <a:ext cx="6131024" cy="5616624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IN" b="1" i="1" dirty="0" smtClean="0"/>
              <a:t>Erwin Chargaff</a:t>
            </a:r>
            <a:r>
              <a:rPr lang="en-IN" b="1" dirty="0" smtClean="0"/>
              <a:t> </a:t>
            </a:r>
            <a:r>
              <a:rPr lang="en-IN" dirty="0" smtClean="0"/>
              <a:t>was one of those men, making two discoveries that led James Watson and Francis Crick to the double helix structure of DNA. </a:t>
            </a:r>
          </a:p>
          <a:p>
            <a:pPr>
              <a:buNone/>
            </a:pPr>
            <a:r>
              <a:rPr lang="en-IN" dirty="0" smtClean="0"/>
              <a:t>At first, </a:t>
            </a:r>
            <a:r>
              <a:rPr lang="en-IN" b="1" i="1" dirty="0" smtClean="0"/>
              <a:t>Chargaff</a:t>
            </a:r>
            <a:r>
              <a:rPr lang="en-IN" b="1" dirty="0" smtClean="0"/>
              <a:t> </a:t>
            </a:r>
            <a:r>
              <a:rPr lang="en-IN" dirty="0" smtClean="0"/>
              <a:t>noticed that DNA – whether taken from a plant or animal – contained equal amounts of adenine and thymine and equal amounts of cytosine and guanine.</a:t>
            </a:r>
          </a:p>
          <a:p>
            <a:pPr>
              <a:buNone/>
            </a:pPr>
            <a:r>
              <a:rPr lang="en-IN" b="1" i="1" dirty="0" smtClean="0"/>
              <a:t>Chargaff</a:t>
            </a:r>
            <a:r>
              <a:rPr lang="en-US" dirty="0" smtClean="0"/>
              <a:t> Rule:  A = T; G = C.</a:t>
            </a:r>
          </a:p>
          <a:p>
            <a:pPr>
              <a:buNone/>
            </a:pPr>
            <a:r>
              <a:rPr lang="en-US" dirty="0" smtClean="0"/>
              <a:t>			     %A = %T; %G = %C</a:t>
            </a:r>
          </a:p>
          <a:p>
            <a:pPr>
              <a:buNone/>
            </a:pPr>
            <a:r>
              <a:rPr lang="en-US" dirty="0" smtClean="0"/>
              <a:t>			     A/G = T/C; </a:t>
            </a:r>
            <a:r>
              <a:rPr lang="en-US" dirty="0" err="1" smtClean="0"/>
              <a:t>AxG</a:t>
            </a:r>
            <a:r>
              <a:rPr lang="en-US" dirty="0" smtClean="0"/>
              <a:t> = </a:t>
            </a:r>
            <a:r>
              <a:rPr lang="en-US" dirty="0" err="1" smtClean="0"/>
              <a:t>TxC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No. of </a:t>
            </a:r>
            <a:r>
              <a:rPr lang="en-US" dirty="0" err="1" smtClean="0"/>
              <a:t>Purines</a:t>
            </a:r>
            <a:r>
              <a:rPr lang="en-US" dirty="0" smtClean="0"/>
              <a:t> = </a:t>
            </a:r>
            <a:r>
              <a:rPr lang="en-US" dirty="0" err="1" smtClean="0"/>
              <a:t>Pyrimidines</a:t>
            </a:r>
            <a:r>
              <a:rPr lang="en-US" dirty="0" smtClean="0"/>
              <a:t> </a:t>
            </a:r>
          </a:p>
        </p:txBody>
      </p:sp>
      <p:pic>
        <p:nvPicPr>
          <p:cNvPr id="5" name="Image25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6551712" y="1484785"/>
            <a:ext cx="2592288" cy="2592288"/>
          </a:xfrm>
          <a:prstGeom prst="rect">
            <a:avLst/>
          </a:prstGeom>
          <a:noFill/>
        </p:spPr>
      </p:pic>
      <p:sp>
        <p:nvSpPr>
          <p:cNvPr id="6" name="Text Box28"/>
          <p:cNvSpPr txBox="1"/>
          <p:nvPr/>
        </p:nvSpPr>
        <p:spPr>
          <a:xfrm>
            <a:off x="7236296" y="3717032"/>
            <a:ext cx="1371295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2063"/>
              </a:lnSpc>
            </a:pPr>
            <a:r>
              <a:rPr lang="en-US" altLang="zh-CN" sz="1800" b="1" spc="-17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Erwin</a:t>
            </a:r>
            <a:r>
              <a:rPr lang="en-US" altLang="zh-CN" sz="1800" b="1" spc="-8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16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Chargaff</a:t>
            </a: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2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30" name="Image3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5256" y="356616"/>
            <a:ext cx="2519172" cy="2302764"/>
          </a:xfrm>
          <a:prstGeom prst="rect">
            <a:avLst/>
          </a:prstGeom>
          <a:noFill/>
        </p:spPr>
      </p:pic>
      <p:pic>
        <p:nvPicPr>
          <p:cNvPr id="31" name="Image3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5940" y="416052"/>
            <a:ext cx="2549653" cy="2270760"/>
          </a:xfrm>
          <a:prstGeom prst="rect">
            <a:avLst/>
          </a:prstGeom>
          <a:noFill/>
        </p:spPr>
      </p:pic>
      <p:pic>
        <p:nvPicPr>
          <p:cNvPr id="32" name="Image3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72328" y="3247644"/>
            <a:ext cx="2493265" cy="2231136"/>
          </a:xfrm>
          <a:prstGeom prst="rect">
            <a:avLst/>
          </a:prstGeom>
          <a:noFill/>
        </p:spPr>
      </p:pic>
      <p:pic>
        <p:nvPicPr>
          <p:cNvPr id="33" name="Image3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3732" y="3247644"/>
            <a:ext cx="2522220" cy="2275332"/>
          </a:xfrm>
          <a:prstGeom prst="rect">
            <a:avLst/>
          </a:prstGeom>
          <a:noFill/>
        </p:spPr>
      </p:pic>
      <p:sp>
        <p:nvSpPr>
          <p:cNvPr id="34" name="Text Box34"/>
          <p:cNvSpPr txBox="1"/>
          <p:nvPr/>
        </p:nvSpPr>
        <p:spPr>
          <a:xfrm>
            <a:off x="1416050" y="2724176"/>
            <a:ext cx="6120029" cy="27998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05"/>
              </a:lnSpc>
            </a:pPr>
            <a:r>
              <a:rPr lang="en-US" altLang="zh-CN" sz="18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James</a:t>
            </a:r>
            <a:r>
              <a:rPr lang="en-US" altLang="zh-CN" sz="1800" spc="-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-2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Watson</a:t>
            </a:r>
            <a:r>
              <a:rPr lang="en-US" altLang="zh-CN" sz="1800" spc="275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Francis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Crick</a:t>
            </a:r>
            <a:endParaRPr lang="en-US" altLang="zh-CN" sz="1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5" name="Text Box35"/>
          <p:cNvSpPr txBox="1"/>
          <p:nvPr/>
        </p:nvSpPr>
        <p:spPr>
          <a:xfrm>
            <a:off x="1340866" y="5586603"/>
            <a:ext cx="1683970" cy="25306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993"/>
              </a:lnSpc>
            </a:pPr>
            <a:r>
              <a:rPr lang="en-US" altLang="zh-CN" sz="18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Rosalind</a:t>
            </a:r>
            <a:r>
              <a:rPr lang="en-US" altLang="zh-CN" sz="18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Franklin</a:t>
            </a:r>
            <a:endParaRPr lang="en-US" altLang="zh-CN" sz="1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6" name="Text Box36"/>
          <p:cNvSpPr txBox="1"/>
          <p:nvPr/>
        </p:nvSpPr>
        <p:spPr>
          <a:xfrm>
            <a:off x="6126226" y="5569839"/>
            <a:ext cx="1568273" cy="25306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993"/>
              </a:lnSpc>
            </a:pPr>
            <a:r>
              <a:rPr lang="en-US" altLang="zh-CN" sz="18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Maurice</a:t>
            </a:r>
            <a:r>
              <a:rPr lang="en-US" altLang="zh-CN" sz="1800" spc="-3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Wilkins</a:t>
            </a:r>
            <a:endParaRPr lang="en-US" altLang="zh-CN" sz="18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3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299"/>
          </a:xfrm>
          <a:prstGeom prst="rect">
            <a:avLst/>
          </a:prstGeom>
          <a:noFill/>
        </p:spPr>
      </p:pic>
      <p:sp>
        <p:nvSpPr>
          <p:cNvPr id="38" name="Text Box38"/>
          <p:cNvSpPr txBox="1"/>
          <p:nvPr/>
        </p:nvSpPr>
        <p:spPr>
          <a:xfrm>
            <a:off x="899592" y="1484784"/>
            <a:ext cx="3687342" cy="73795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 rtl="0">
              <a:lnSpc>
                <a:spcPts val="6113"/>
              </a:lnSpc>
            </a:pPr>
            <a:r>
              <a:rPr lang="en-US" altLang="zh-CN" sz="3600" dirty="0" smtClean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218" dirty="0">
                <a:solidFill>
                  <a:srgbClr val="DC9E1F"/>
                </a:solidFill>
                <a:latin typeface="Wingdings"/>
                <a:ea typeface="Wingdings"/>
                <a:cs typeface="Wingdings"/>
              </a:rPr>
              <a:t></a:t>
            </a:r>
            <a:r>
              <a:rPr lang="en-US" altLang="zh-CN" sz="2400" spc="-1805" dirty="0">
                <a:solidFill>
                  <a:srgbClr val="DC9E1F"/>
                </a:solidFill>
                <a:latin typeface="Wingdings"/>
                <a:ea typeface="Wingdings"/>
                <a:cs typeface="Wingdings"/>
              </a:rPr>
              <a:t> </a:t>
            </a:r>
            <a:r>
              <a:rPr lang="en-US" altLang="zh-CN" sz="2400" spc="2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What</a:t>
            </a:r>
            <a:r>
              <a:rPr lang="en-US" altLang="zh-CN" sz="2400" spc="1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1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is</a:t>
            </a:r>
            <a:r>
              <a:rPr lang="en-US" altLang="zh-CN" sz="2400" spc="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2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DNA?</a:t>
            </a:r>
            <a:endParaRPr lang="en-US" altLang="zh-CN" sz="2400" dirty="0">
              <a:latin typeface="Arial"/>
              <a:ea typeface="Arial"/>
              <a:cs typeface="Arial"/>
            </a:endParaRPr>
          </a:p>
        </p:txBody>
      </p:sp>
      <p:sp>
        <p:nvSpPr>
          <p:cNvPr id="39" name="Text Box39"/>
          <p:cNvSpPr txBox="1"/>
          <p:nvPr/>
        </p:nvSpPr>
        <p:spPr>
          <a:xfrm>
            <a:off x="919277" y="2355469"/>
            <a:ext cx="2325624" cy="33985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2676"/>
              </a:lnSpc>
            </a:pPr>
            <a:r>
              <a:rPr lang="en-US" altLang="zh-CN" sz="2400" spc="218" dirty="0">
                <a:solidFill>
                  <a:srgbClr val="DC9E1F"/>
                </a:solidFill>
                <a:latin typeface="Wingdings"/>
                <a:ea typeface="Wingdings"/>
                <a:cs typeface="Wingdings"/>
              </a:rPr>
              <a:t></a:t>
            </a:r>
            <a:r>
              <a:rPr lang="en-US" altLang="zh-CN" sz="2400" spc="-1805" dirty="0">
                <a:solidFill>
                  <a:srgbClr val="DC9E1F"/>
                </a:solidFill>
                <a:latin typeface="Wingdings"/>
                <a:ea typeface="Wingdings"/>
                <a:cs typeface="Wingdings"/>
              </a:rPr>
              <a:t> </a:t>
            </a:r>
            <a:r>
              <a:rPr lang="en-US" altLang="zh-CN" sz="2400" spc="1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DNA</a:t>
            </a:r>
            <a:r>
              <a:rPr lang="en-US" altLang="zh-CN" sz="2400" spc="-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2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structure</a:t>
            </a:r>
            <a:endParaRPr lang="en-US" altLang="zh-CN" sz="2400" dirty="0">
              <a:latin typeface="Arial"/>
              <a:ea typeface="Arial"/>
              <a:cs typeface="Arial"/>
            </a:endParaRPr>
          </a:p>
        </p:txBody>
      </p:sp>
      <p:sp>
        <p:nvSpPr>
          <p:cNvPr id="40" name="Text Box40"/>
          <p:cNvSpPr txBox="1"/>
          <p:nvPr/>
        </p:nvSpPr>
        <p:spPr>
          <a:xfrm>
            <a:off x="919277" y="2870305"/>
            <a:ext cx="4556968" cy="34019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9"/>
              </a:lnSpc>
            </a:pPr>
            <a:r>
              <a:rPr lang="en-US" altLang="zh-CN" sz="2400" spc="219" dirty="0">
                <a:solidFill>
                  <a:srgbClr val="DC9E1F"/>
                </a:solidFill>
                <a:latin typeface="Wingdings"/>
                <a:ea typeface="Wingdings"/>
                <a:cs typeface="Wingdings"/>
              </a:rPr>
              <a:t></a:t>
            </a:r>
            <a:r>
              <a:rPr lang="en-US" altLang="zh-CN" sz="2400" spc="-1807" dirty="0">
                <a:solidFill>
                  <a:srgbClr val="DC9E1F"/>
                </a:solidFill>
                <a:latin typeface="Wingdings"/>
                <a:ea typeface="Wingdings"/>
                <a:cs typeface="Wingdings"/>
              </a:rPr>
              <a:t> </a:t>
            </a:r>
            <a:r>
              <a:rPr lang="en-US" altLang="zh-CN" sz="2400" spc="2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Scientific</a:t>
            </a:r>
            <a:r>
              <a:rPr lang="en-US" altLang="zh-CN" sz="2400" spc="-7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2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thinking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2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before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2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1953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41" name="Text Box41"/>
          <p:cNvSpPr txBox="1"/>
          <p:nvPr/>
        </p:nvSpPr>
        <p:spPr>
          <a:xfrm>
            <a:off x="991210" y="4215359"/>
            <a:ext cx="241782" cy="25237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987"/>
              </a:lnSpc>
            </a:pPr>
            <a:r>
              <a:rPr lang="en-US" altLang="zh-CN" sz="1800" spc="352" dirty="0">
                <a:solidFill>
                  <a:srgbClr val="92D050"/>
                </a:solidFill>
                <a:latin typeface="Wingdings"/>
                <a:ea typeface="Wingdings"/>
                <a:cs typeface="Wingdings"/>
              </a:rPr>
              <a:t></a:t>
            </a:r>
            <a:endParaRPr lang="en-US" altLang="zh-CN" sz="1800">
              <a:latin typeface="Wingdings"/>
              <a:ea typeface="Wingdings"/>
              <a:cs typeface="Wingdings"/>
            </a:endParaRPr>
          </a:p>
        </p:txBody>
      </p:sp>
      <p:sp>
        <p:nvSpPr>
          <p:cNvPr id="42" name="Text Box42"/>
          <p:cNvSpPr txBox="1"/>
          <p:nvPr/>
        </p:nvSpPr>
        <p:spPr>
          <a:xfrm>
            <a:off x="1063142" y="5076981"/>
            <a:ext cx="244499" cy="2557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14"/>
              </a:lnSpc>
            </a:pPr>
            <a:r>
              <a:rPr lang="en-US" altLang="zh-CN" sz="1800" spc="374" dirty="0">
                <a:solidFill>
                  <a:srgbClr val="92D050"/>
                </a:solidFill>
                <a:latin typeface="Wingdings"/>
                <a:ea typeface="Wingdings"/>
                <a:cs typeface="Wingdings"/>
              </a:rPr>
              <a:t></a:t>
            </a:r>
            <a:endParaRPr lang="en-US" altLang="zh-CN" sz="1800">
              <a:latin typeface="Wingdings"/>
              <a:ea typeface="Wingdings"/>
              <a:cs typeface="Wingdings"/>
            </a:endParaRPr>
          </a:p>
        </p:txBody>
      </p:sp>
      <p:sp>
        <p:nvSpPr>
          <p:cNvPr id="43" name="Text Box43"/>
          <p:cNvSpPr txBox="1"/>
          <p:nvPr/>
        </p:nvSpPr>
        <p:spPr>
          <a:xfrm>
            <a:off x="1341755" y="4145026"/>
            <a:ext cx="4459478" cy="33985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6"/>
              </a:lnSpc>
            </a:pPr>
            <a:r>
              <a:rPr lang="en-US" altLang="zh-CN" sz="2400" spc="-14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Watson</a:t>
            </a:r>
            <a:r>
              <a:rPr lang="en-US" altLang="zh-CN" sz="2400" spc="-7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and</a:t>
            </a:r>
            <a:r>
              <a:rPr lang="en-US" altLang="zh-CN" sz="2400" spc="-8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Crick</a:t>
            </a:r>
            <a:r>
              <a:rPr lang="en-US" altLang="zh-CN" sz="2400" spc="-27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’s</a:t>
            </a:r>
            <a:r>
              <a:rPr lang="en-US" altLang="zh-CN" sz="2400" spc="3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Contribution.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44" name="Text Box44"/>
          <p:cNvSpPr txBox="1"/>
          <p:nvPr/>
        </p:nvSpPr>
        <p:spPr>
          <a:xfrm>
            <a:off x="1406017" y="5009388"/>
            <a:ext cx="4924958" cy="33985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6"/>
              </a:lnSpc>
            </a:pPr>
            <a:r>
              <a:rPr lang="en-US" altLang="zh-CN" sz="2400" spc="-5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Different</a:t>
            </a:r>
            <a:r>
              <a:rPr lang="en-US" altLang="zh-CN" sz="240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3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forms</a:t>
            </a:r>
            <a:r>
              <a:rPr lang="en-US" altLang="zh-CN" sz="2400" spc="-23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of</a:t>
            </a:r>
            <a:r>
              <a:rPr lang="en-US" altLang="zh-CN" sz="240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DNA</a:t>
            </a:r>
            <a:r>
              <a:rPr lang="en-US" altLang="zh-CN" sz="2400" spc="-123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double</a:t>
            </a:r>
            <a:r>
              <a:rPr lang="en-US" altLang="zh-CN" sz="2400" spc="26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5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Helix.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404664"/>
            <a:ext cx="75608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00"/>
                </a:solidFill>
              </a:rPr>
              <a:t>At the end of this lecture you would be able to understand…… 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4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46" name="Image4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904" y="1988820"/>
            <a:ext cx="1583436" cy="306171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987824" y="2348880"/>
            <a:ext cx="5040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</a:rPr>
              <a:t>What is DNA?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4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299"/>
          </a:xfrm>
          <a:prstGeom prst="rect">
            <a:avLst/>
          </a:prstGeom>
          <a:noFill/>
        </p:spPr>
      </p:pic>
      <p:pic>
        <p:nvPicPr>
          <p:cNvPr id="49" name="Image4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30824" y="134112"/>
            <a:ext cx="1440180" cy="1981200"/>
          </a:xfrm>
          <a:prstGeom prst="rect">
            <a:avLst/>
          </a:prstGeom>
          <a:noFill/>
        </p:spPr>
      </p:pic>
      <p:grpSp>
        <p:nvGrpSpPr>
          <p:cNvPr id="50" name="Group50"/>
          <p:cNvGrpSpPr/>
          <p:nvPr/>
        </p:nvGrpSpPr>
        <p:grpSpPr>
          <a:xfrm>
            <a:off x="1021080" y="2406396"/>
            <a:ext cx="8122920" cy="3543300"/>
            <a:chOff x="1021080" y="2406396"/>
            <a:chExt cx="8122920" cy="3543300"/>
          </a:xfrm>
        </p:grpSpPr>
        <p:pic>
          <p:nvPicPr>
            <p:cNvPr id="51" name="Image5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3162" y="2406396"/>
              <a:ext cx="3910838" cy="3543300"/>
            </a:xfrm>
            <a:prstGeom prst="rect">
              <a:avLst/>
            </a:prstGeom>
            <a:noFill/>
          </p:spPr>
        </p:pic>
        <p:pic>
          <p:nvPicPr>
            <p:cNvPr id="52" name="Image5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1080" y="3116580"/>
              <a:ext cx="6065520" cy="192024"/>
            </a:xfrm>
            <a:prstGeom prst="rect">
              <a:avLst/>
            </a:prstGeom>
            <a:noFill/>
          </p:spPr>
        </p:pic>
      </p:grpSp>
      <p:sp>
        <p:nvSpPr>
          <p:cNvPr id="53" name="Text Box53"/>
          <p:cNvSpPr txBox="1"/>
          <p:nvPr/>
        </p:nvSpPr>
        <p:spPr>
          <a:xfrm>
            <a:off x="631241" y="365346"/>
            <a:ext cx="4144650" cy="44404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496"/>
              </a:lnSpc>
            </a:pPr>
            <a:r>
              <a:rPr lang="en-US" altLang="zh-CN" sz="2900" spc="-53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DNA</a:t>
            </a:r>
            <a:r>
              <a:rPr lang="en-US" altLang="zh-CN" sz="2900" spc="-25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900" spc="-265" dirty="0">
                <a:solidFill>
                  <a:srgbClr val="0195FA"/>
                </a:solidFill>
                <a:latin typeface="Arial"/>
                <a:ea typeface="Arial"/>
                <a:cs typeface="Arial"/>
              </a:rPr>
              <a:t>(</a:t>
            </a:r>
            <a:r>
              <a:rPr lang="en-US" altLang="zh-CN" sz="2900" spc="-762" dirty="0">
                <a:solidFill>
                  <a:srgbClr val="0195FA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900" spc="-60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DEOXYRIBO</a:t>
            </a:r>
            <a:r>
              <a:rPr lang="en-US" altLang="zh-CN" sz="2900" spc="-73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900" spc="-60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NUCLEIC</a:t>
            </a:r>
            <a:r>
              <a:rPr lang="en-US" altLang="zh-CN" sz="2900" spc="-252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900" spc="-52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ACID</a:t>
            </a:r>
            <a:r>
              <a:rPr lang="en-US" altLang="zh-CN" sz="2900" spc="-75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900" spc="-265" dirty="0">
                <a:solidFill>
                  <a:srgbClr val="0195FA"/>
                </a:solidFill>
                <a:latin typeface="Arial"/>
                <a:ea typeface="Arial"/>
                <a:cs typeface="Arial"/>
              </a:rPr>
              <a:t>)</a:t>
            </a:r>
            <a:endParaRPr lang="en-US" altLang="zh-CN" sz="2900">
              <a:latin typeface="Arial"/>
              <a:ea typeface="Arial"/>
              <a:cs typeface="Arial"/>
            </a:endParaRPr>
          </a:p>
        </p:txBody>
      </p:sp>
      <p:sp>
        <p:nvSpPr>
          <p:cNvPr id="54" name="Text Box54"/>
          <p:cNvSpPr txBox="1"/>
          <p:nvPr/>
        </p:nvSpPr>
        <p:spPr>
          <a:xfrm>
            <a:off x="631241" y="1192022"/>
            <a:ext cx="4897247" cy="107175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just" rtl="0">
              <a:lnSpc>
                <a:spcPts val="2813"/>
              </a:lnSpc>
            </a:pPr>
            <a:r>
              <a:rPr lang="en-US" altLang="zh-CN" sz="2400" b="1" spc="-4" dirty="0">
                <a:solidFill>
                  <a:srgbClr val="7E97AD"/>
                </a:solidFill>
                <a:latin typeface="Arial"/>
                <a:ea typeface="Arial"/>
                <a:cs typeface="Arial"/>
              </a:rPr>
              <a:t>DNA</a:t>
            </a:r>
            <a:r>
              <a:rPr lang="en-US" altLang="zh-CN" sz="2400" b="1" spc="25" dirty="0">
                <a:solidFill>
                  <a:srgbClr val="7E97AD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altLang="zh-CN" sz="2400" spc="-1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double</a:t>
            </a:r>
            <a:r>
              <a:rPr lang="en-US" altLang="zh-CN" sz="2400" spc="3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stranded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molecule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that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twisted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into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b="1" spc="0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Helix</a:t>
            </a:r>
            <a:r>
              <a:rPr lang="en-US" altLang="zh-CN" sz="2400" b="1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(Spiraling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Staircase)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55" name="Text Box55"/>
          <p:cNvSpPr txBox="1"/>
          <p:nvPr/>
        </p:nvSpPr>
        <p:spPr>
          <a:xfrm>
            <a:off x="6642482" y="5795848"/>
            <a:ext cx="1971828" cy="25489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07"/>
              </a:lnSpc>
            </a:pPr>
            <a:r>
              <a:rPr lang="en-US" altLang="zh-CN" sz="1800" b="1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DNA</a:t>
            </a:r>
            <a:r>
              <a:rPr lang="en-US" altLang="zh-CN" sz="1800" b="1" spc="-6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Double</a:t>
            </a:r>
            <a:r>
              <a:rPr lang="en-US" altLang="zh-CN" sz="1800" b="1" spc="-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Helix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5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57" name="Image5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1968" y="1597660"/>
            <a:ext cx="2415032" cy="520700"/>
          </a:xfrm>
          <a:prstGeom prst="rect">
            <a:avLst/>
          </a:prstGeom>
          <a:noFill/>
        </p:spPr>
      </p:pic>
      <p:sp>
        <p:nvSpPr>
          <p:cNvPr id="59" name="Text Box59"/>
          <p:cNvSpPr txBox="1"/>
          <p:nvPr/>
        </p:nvSpPr>
        <p:spPr>
          <a:xfrm>
            <a:off x="415138" y="1474343"/>
            <a:ext cx="3528593" cy="25488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07"/>
              </a:lnSpc>
            </a:pP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1)</a:t>
            </a:r>
            <a:r>
              <a:rPr lang="en-US" altLang="zh-CN" sz="1800" spc="-97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altLang="zh-CN" sz="1800" spc="-10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Sugar</a:t>
            </a:r>
            <a:r>
              <a:rPr lang="en-US" altLang="zh-CN" sz="1800" b="1" spc="-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Phosphate</a:t>
            </a:r>
            <a:r>
              <a:rPr lang="en-US" altLang="zh-CN" sz="1800" b="1" spc="-17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Backbone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476672"/>
            <a:ext cx="504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Each Strand consists of 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115616" y="1988840"/>
            <a:ext cx="7416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The Discovery of DNA Double Helix is One of the Greatest Findings of all time, But it’s also one of the most controversial </a:t>
            </a:r>
            <a:endParaRPr lang="en-IN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age6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grpSp>
        <p:nvGrpSpPr>
          <p:cNvPr id="61" name="Group61"/>
          <p:cNvGrpSpPr/>
          <p:nvPr/>
        </p:nvGrpSpPr>
        <p:grpSpPr>
          <a:xfrm>
            <a:off x="2692908" y="1597660"/>
            <a:ext cx="3784092" cy="1880108"/>
            <a:chOff x="2692908" y="1597660"/>
            <a:chExt cx="3784092" cy="1880108"/>
          </a:xfrm>
        </p:grpSpPr>
        <p:pic>
          <p:nvPicPr>
            <p:cNvPr id="62" name="Image6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61968" y="1597660"/>
              <a:ext cx="2415032" cy="520700"/>
            </a:xfrm>
            <a:prstGeom prst="rect">
              <a:avLst/>
            </a:prstGeom>
            <a:noFill/>
          </p:spPr>
        </p:pic>
        <p:pic>
          <p:nvPicPr>
            <p:cNvPr id="63" name="Image6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2908" y="2028952"/>
              <a:ext cx="3284220" cy="1448816"/>
            </a:xfrm>
            <a:prstGeom prst="rect">
              <a:avLst/>
            </a:prstGeom>
            <a:noFill/>
          </p:spPr>
        </p:pic>
      </p:grpSp>
      <p:grpSp>
        <p:nvGrpSpPr>
          <p:cNvPr id="64" name="Group64"/>
          <p:cNvGrpSpPr/>
          <p:nvPr/>
        </p:nvGrpSpPr>
        <p:grpSpPr>
          <a:xfrm>
            <a:off x="234696" y="2519172"/>
            <a:ext cx="1414272" cy="958596"/>
            <a:chOff x="234696" y="2519172"/>
            <a:chExt cx="1414272" cy="958596"/>
          </a:xfrm>
        </p:grpSpPr>
        <p:pic>
          <p:nvPicPr>
            <p:cNvPr id="65" name="Image6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696" y="2519172"/>
              <a:ext cx="1414272" cy="623316"/>
            </a:xfrm>
            <a:prstGeom prst="rect">
              <a:avLst/>
            </a:prstGeom>
            <a:noFill/>
          </p:spPr>
        </p:pic>
        <p:pic>
          <p:nvPicPr>
            <p:cNvPr id="66" name="Image6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4696" y="2854452"/>
              <a:ext cx="1371600" cy="623316"/>
            </a:xfrm>
            <a:prstGeom prst="rect">
              <a:avLst/>
            </a:prstGeom>
            <a:noFill/>
          </p:spPr>
        </p:pic>
      </p:grpSp>
      <p:sp>
        <p:nvSpPr>
          <p:cNvPr id="67" name="Text Box67"/>
          <p:cNvSpPr txBox="1"/>
          <p:nvPr/>
        </p:nvSpPr>
        <p:spPr>
          <a:xfrm>
            <a:off x="415138" y="352375"/>
            <a:ext cx="3266516" cy="55001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331"/>
              </a:lnSpc>
            </a:pPr>
            <a:r>
              <a:rPr lang="en-US" altLang="zh-CN" sz="3600" spc="-744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Each</a:t>
            </a:r>
            <a:r>
              <a:rPr lang="en-US" altLang="zh-CN" sz="3600" spc="-473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3600" spc="-499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strand</a:t>
            </a:r>
            <a:r>
              <a:rPr lang="en-US" altLang="zh-CN" sz="3600" spc="-477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3600" spc="-532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consists</a:t>
            </a:r>
            <a:r>
              <a:rPr lang="en-US" altLang="zh-CN" sz="3600" spc="-475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3600" spc="-558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o</a:t>
            </a:r>
            <a:r>
              <a:rPr lang="en-US" altLang="zh-CN" sz="3600" spc="-294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f:</a:t>
            </a:r>
            <a:endParaRPr lang="en-US" altLang="zh-CN" sz="3600">
              <a:latin typeface="Arial"/>
              <a:ea typeface="Arial"/>
              <a:cs typeface="Arial"/>
            </a:endParaRPr>
          </a:p>
        </p:txBody>
      </p:sp>
      <p:sp>
        <p:nvSpPr>
          <p:cNvPr id="68" name="Text Box68"/>
          <p:cNvSpPr txBox="1"/>
          <p:nvPr/>
        </p:nvSpPr>
        <p:spPr>
          <a:xfrm>
            <a:off x="415138" y="1474343"/>
            <a:ext cx="3528593" cy="72072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837"/>
              </a:lnSpc>
            </a:pPr>
            <a:r>
              <a:rPr lang="en-US" altLang="zh-CN" sz="1800" spc="0" dirty="0">
                <a:solidFill>
                  <a:srgbClr val="7F7F7F"/>
                </a:solidFill>
                <a:latin typeface="Arial"/>
                <a:ea typeface="Arial"/>
                <a:cs typeface="Arial"/>
              </a:rPr>
              <a:t>1)</a:t>
            </a:r>
            <a:r>
              <a:rPr lang="en-US" altLang="zh-CN" sz="1800" spc="-97" dirty="0">
                <a:solidFill>
                  <a:srgbClr val="7F7F7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7F7F7F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altLang="zh-CN" sz="1800" spc="-104" dirty="0">
                <a:solidFill>
                  <a:srgbClr val="7F7F7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1" dirty="0">
                <a:solidFill>
                  <a:srgbClr val="7F7F7F"/>
                </a:solidFill>
                <a:latin typeface="Arial"/>
                <a:ea typeface="Arial"/>
                <a:cs typeface="Arial"/>
              </a:rPr>
              <a:t>Sugar</a:t>
            </a:r>
            <a:r>
              <a:rPr lang="en-US" altLang="zh-CN" sz="1800" b="1" spc="-9" dirty="0">
                <a:solidFill>
                  <a:srgbClr val="7F7F7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1" dirty="0">
                <a:solidFill>
                  <a:srgbClr val="7F7F7F"/>
                </a:solidFill>
                <a:latin typeface="Arial"/>
                <a:ea typeface="Arial"/>
                <a:cs typeface="Arial"/>
              </a:rPr>
              <a:t>Phosphate</a:t>
            </a:r>
            <a:r>
              <a:rPr lang="en-US" altLang="zh-CN" sz="1800" b="1" spc="-17" dirty="0">
                <a:solidFill>
                  <a:srgbClr val="7F7F7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1" dirty="0">
                <a:solidFill>
                  <a:srgbClr val="7F7F7F"/>
                </a:solidFill>
                <a:latin typeface="Arial"/>
                <a:ea typeface="Arial"/>
                <a:cs typeface="Arial"/>
              </a:rPr>
              <a:t>Backbone</a:t>
            </a:r>
            <a:r>
              <a:rPr lang="en-US" altLang="zh-CN" sz="1800" b="1" dirty="0">
                <a:solidFill>
                  <a:srgbClr val="7F7F7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2)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Four</a:t>
            </a:r>
            <a:r>
              <a:rPr lang="en-US" altLang="zh-CN" sz="1800" b="1" spc="-1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Base</a:t>
            </a:r>
            <a:r>
              <a:rPr lang="en-US" altLang="zh-CN" sz="1800" b="1" spc="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Chemicals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69" name="Text Box69"/>
          <p:cNvSpPr txBox="1"/>
          <p:nvPr/>
        </p:nvSpPr>
        <p:spPr>
          <a:xfrm>
            <a:off x="732130" y="2269363"/>
            <a:ext cx="1891360" cy="25488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07"/>
              </a:lnSpc>
            </a:pPr>
            <a:r>
              <a:rPr lang="en-US" altLang="zh-CN" sz="1800" spc="0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(Attached</a:t>
            </a:r>
            <a:r>
              <a:rPr lang="en-US" altLang="zh-CN" sz="1800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in</a:t>
            </a:r>
            <a:r>
              <a:rPr lang="en-US" altLang="zh-CN" sz="1800" spc="-8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pairs)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70" name="Text Box70"/>
          <p:cNvSpPr txBox="1"/>
          <p:nvPr/>
        </p:nvSpPr>
        <p:spPr>
          <a:xfrm>
            <a:off x="409346" y="2568195"/>
            <a:ext cx="3626610" cy="388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061"/>
              </a:lnSpc>
            </a:pPr>
            <a:r>
              <a:rPr lang="en-US" altLang="zh-CN" sz="2200" spc="-3" dirty="0">
                <a:solidFill>
                  <a:srgbClr val="FFC000"/>
                </a:solidFill>
                <a:latin typeface="Comic Sans MS"/>
                <a:ea typeface="Comic Sans MS"/>
                <a:cs typeface="Comic Sans MS"/>
              </a:rPr>
              <a:t>Adenine</a:t>
            </a:r>
            <a:r>
              <a:rPr lang="en-US" altLang="zh-CN" sz="2200" spc="14" dirty="0">
                <a:solidFill>
                  <a:srgbClr val="FFC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200" spc="-2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pairs</a:t>
            </a:r>
            <a:r>
              <a:rPr lang="en-US" altLang="zh-CN" sz="2200" spc="15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200" spc="-4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with</a:t>
            </a:r>
            <a:r>
              <a:rPr lang="en-US" altLang="zh-CN" sz="2200" spc="2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200" spc="-3" dirty="0">
                <a:solidFill>
                  <a:srgbClr val="7030A0"/>
                </a:solidFill>
                <a:latin typeface="Comic Sans MS"/>
                <a:ea typeface="Comic Sans MS"/>
                <a:cs typeface="Comic Sans MS"/>
              </a:rPr>
              <a:t>Thymine</a:t>
            </a:r>
            <a:endParaRPr lang="en-US" altLang="zh-CN" sz="2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71" name="Text Box71"/>
          <p:cNvSpPr txBox="1"/>
          <p:nvPr/>
        </p:nvSpPr>
        <p:spPr>
          <a:xfrm>
            <a:off x="409346" y="2903475"/>
            <a:ext cx="3598849" cy="388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061"/>
              </a:lnSpc>
            </a:pPr>
            <a:r>
              <a:rPr lang="en-US" altLang="zh-CN" sz="2200" spc="-3" dirty="0">
                <a:solidFill>
                  <a:srgbClr val="33CC33"/>
                </a:solidFill>
                <a:latin typeface="Comic Sans MS"/>
                <a:ea typeface="Comic Sans MS"/>
                <a:cs typeface="Comic Sans MS"/>
              </a:rPr>
              <a:t>Guanine</a:t>
            </a:r>
            <a:r>
              <a:rPr lang="en-US" altLang="zh-CN" sz="2200" spc="20" dirty="0">
                <a:solidFill>
                  <a:srgbClr val="33CC33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200" spc="-2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pairs</a:t>
            </a:r>
            <a:r>
              <a:rPr lang="en-US" altLang="zh-CN" sz="2200" spc="29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200" spc="-4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with</a:t>
            </a:r>
            <a:r>
              <a:rPr lang="en-US" altLang="zh-CN" sz="2200" spc="19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200" spc="-4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Cytosine</a:t>
            </a:r>
            <a:endParaRPr lang="en-US" altLang="zh-CN" sz="2200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4" name="Path72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5" name="Path73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16" name="Group74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17" name="Path75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8" name="Path76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9" name="Path77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0" name="Path78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21" name="Image7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3420" y="2104390"/>
              <a:ext cx="7688580" cy="3915410"/>
            </a:xfrm>
            <a:prstGeom prst="rect">
              <a:avLst/>
            </a:prstGeom>
            <a:noFill/>
          </p:spPr>
        </p:pic>
      </p:grpSp>
      <p:sp>
        <p:nvSpPr>
          <p:cNvPr id="22" name="Text Box80"/>
          <p:cNvSpPr txBox="1"/>
          <p:nvPr/>
        </p:nvSpPr>
        <p:spPr>
          <a:xfrm>
            <a:off x="2424430" y="408025"/>
            <a:ext cx="4088892" cy="63688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5015"/>
              </a:lnSpc>
            </a:pPr>
            <a:r>
              <a:rPr lang="en-US" altLang="zh-CN" sz="3600" b="1" spc="-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Basic</a:t>
            </a:r>
            <a:r>
              <a:rPr lang="en-US" altLang="zh-CN" sz="3600" b="1" spc="-7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-3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structure</a:t>
            </a:r>
            <a:r>
              <a:rPr lang="en-US" altLang="zh-CN" sz="36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of</a:t>
            </a:r>
            <a:endParaRPr lang="en-US" altLang="zh-CN" sz="36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3" name="Text Box81"/>
          <p:cNvSpPr txBox="1"/>
          <p:nvPr/>
        </p:nvSpPr>
        <p:spPr>
          <a:xfrm>
            <a:off x="2100580" y="956666"/>
            <a:ext cx="4735374" cy="63687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5015"/>
              </a:lnSpc>
            </a:pPr>
            <a:r>
              <a:rPr lang="en-US" altLang="zh-CN" sz="36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pyrimidine</a:t>
            </a:r>
            <a:r>
              <a:rPr lang="en-US" altLang="zh-CN" sz="3600" b="1" spc="-9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3600" b="1" spc="-7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purine</a:t>
            </a:r>
            <a:endParaRPr lang="en-US" altLang="zh-CN" sz="36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5" name="Text Box83"/>
          <p:cNvSpPr txBox="1"/>
          <p:nvPr/>
        </p:nvSpPr>
        <p:spPr>
          <a:xfrm>
            <a:off x="8851900" y="6648323"/>
            <a:ext cx="10160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5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ath84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85" name="Path85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86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87" name="Path87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88" name="Path88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89" name="Path89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90" name="Path90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91" name="Image9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4400" y="17780"/>
              <a:ext cx="5689600" cy="3044190"/>
            </a:xfrm>
            <a:prstGeom prst="rect">
              <a:avLst/>
            </a:prstGeom>
            <a:noFill/>
          </p:spPr>
        </p:pic>
        <p:pic>
          <p:nvPicPr>
            <p:cNvPr id="92" name="Image9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0" y="3276600"/>
              <a:ext cx="8535670" cy="3581400"/>
            </a:xfrm>
            <a:prstGeom prst="rect">
              <a:avLst/>
            </a:prstGeom>
            <a:noFill/>
          </p:spPr>
        </p:pic>
        <p:sp>
          <p:nvSpPr>
            <p:cNvPr id="93" name="Path93"/>
            <p:cNvSpPr/>
            <p:nvPr/>
          </p:nvSpPr>
          <p:spPr>
            <a:xfrm>
              <a:off x="4438650" y="2381250"/>
              <a:ext cx="114300" cy="792480"/>
            </a:xfrm>
            <a:custGeom>
              <a:avLst/>
              <a:gdLst/>
              <a:ahLst/>
              <a:cxnLst/>
              <a:rect l="l" t="t" r="r" b="b"/>
              <a:pathLst>
                <a:path w="114300" h="792480">
                  <a:moveTo>
                    <a:pt x="57150" y="57150"/>
                  </a:moveTo>
                  <a:lnTo>
                    <a:pt x="57150" y="735330"/>
                  </a:lnTo>
                </a:path>
              </a:pathLst>
            </a:custGeom>
            <a:solidFill>
              <a:srgbClr val="595959">
                <a:alpha val="0"/>
              </a:srgbClr>
            </a:solidFill>
            <a:ln w="30480" cap="sq">
              <a:solidFill>
                <a:srgbClr val="CCAF0A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94" name="Path94"/>
            <p:cNvSpPr/>
            <p:nvPr/>
          </p:nvSpPr>
          <p:spPr>
            <a:xfrm>
              <a:off x="4409440" y="3105150"/>
              <a:ext cx="172720" cy="171450"/>
            </a:xfrm>
            <a:custGeom>
              <a:avLst/>
              <a:gdLst/>
              <a:ahLst/>
              <a:cxnLst/>
              <a:rect l="l" t="t" r="r" b="b"/>
              <a:pathLst>
                <a:path w="172720" h="171450">
                  <a:moveTo>
                    <a:pt x="86360" y="171450"/>
                  </a:moveTo>
                  <a:lnTo>
                    <a:pt x="0" y="0"/>
                  </a:lnTo>
                  <a:lnTo>
                    <a:pt x="172720" y="0"/>
                  </a:lnTo>
                  <a:lnTo>
                    <a:pt x="86360" y="171450"/>
                  </a:lnTo>
                  <a:close/>
                </a:path>
              </a:pathLst>
            </a:custGeom>
            <a:solidFill>
              <a:srgbClr val="CCAF0A">
                <a:alpha val="100000"/>
              </a:srgbClr>
            </a:solidFill>
            <a:ln w="0" cap="sq">
              <a:solidFill>
                <a:srgbClr val="CCAF0A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95" name="Path95"/>
            <p:cNvSpPr/>
            <p:nvPr/>
          </p:nvSpPr>
          <p:spPr>
            <a:xfrm>
              <a:off x="2729162" y="2360862"/>
              <a:ext cx="1691777" cy="993276"/>
            </a:xfrm>
            <a:custGeom>
              <a:avLst/>
              <a:gdLst/>
              <a:ahLst/>
              <a:cxnLst/>
              <a:rect l="l" t="t" r="r" b="b"/>
              <a:pathLst>
                <a:path w="1691777" h="993276">
                  <a:moveTo>
                    <a:pt x="1614238" y="77538"/>
                  </a:moveTo>
                  <a:lnTo>
                    <a:pt x="77538" y="915738"/>
                  </a:lnTo>
                </a:path>
              </a:pathLst>
            </a:custGeom>
            <a:solidFill>
              <a:srgbClr val="CCAF0A">
                <a:alpha val="0"/>
              </a:srgbClr>
            </a:solidFill>
            <a:ln w="30480" cap="sq">
              <a:solidFill>
                <a:srgbClr val="CCAF0A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96" name="Path96"/>
            <p:cNvSpPr/>
            <p:nvPr/>
          </p:nvSpPr>
          <p:spPr>
            <a:xfrm>
              <a:off x="2667000" y="3195320"/>
              <a:ext cx="191770" cy="157480"/>
            </a:xfrm>
            <a:custGeom>
              <a:avLst/>
              <a:gdLst/>
              <a:ahLst/>
              <a:cxnLst/>
              <a:rect l="l" t="t" r="r" b="b"/>
              <a:pathLst>
                <a:path w="191770" h="157480">
                  <a:moveTo>
                    <a:pt x="0" y="157480"/>
                  </a:moveTo>
                  <a:lnTo>
                    <a:pt x="109220" y="0"/>
                  </a:lnTo>
                  <a:lnTo>
                    <a:pt x="191770" y="151130"/>
                  </a:lnTo>
                  <a:lnTo>
                    <a:pt x="0" y="157480"/>
                  </a:lnTo>
                  <a:close/>
                </a:path>
              </a:pathLst>
            </a:custGeom>
            <a:solidFill>
              <a:srgbClr val="CCAF0A">
                <a:alpha val="100000"/>
              </a:srgbClr>
            </a:solidFill>
            <a:ln w="0" cap="sq">
              <a:solidFill>
                <a:srgbClr val="CCAF0A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97" name="Path97"/>
            <p:cNvSpPr/>
            <p:nvPr/>
          </p:nvSpPr>
          <p:spPr>
            <a:xfrm>
              <a:off x="4571533" y="2361733"/>
              <a:ext cx="1838625" cy="995344"/>
            </a:xfrm>
            <a:custGeom>
              <a:avLst/>
              <a:gdLst/>
              <a:ahLst/>
              <a:cxnLst/>
              <a:rect l="l" t="t" r="r" b="b"/>
              <a:pathLst>
                <a:path w="1838625" h="995344">
                  <a:moveTo>
                    <a:pt x="76667" y="76667"/>
                  </a:moveTo>
                  <a:lnTo>
                    <a:pt x="1761958" y="918677"/>
                  </a:lnTo>
                </a:path>
              </a:pathLst>
            </a:custGeom>
            <a:solidFill>
              <a:srgbClr val="CCAF0A">
                <a:alpha val="0"/>
              </a:srgbClr>
            </a:solidFill>
            <a:ln w="30480" cap="sq">
              <a:solidFill>
                <a:srgbClr val="CCAF0A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98" name="Path98"/>
            <p:cNvSpPr/>
            <p:nvPr/>
          </p:nvSpPr>
          <p:spPr>
            <a:xfrm>
              <a:off x="6285230" y="3199130"/>
              <a:ext cx="191770" cy="153670"/>
            </a:xfrm>
            <a:custGeom>
              <a:avLst/>
              <a:gdLst/>
              <a:ahLst/>
              <a:cxnLst/>
              <a:rect l="l" t="t" r="r" b="b"/>
              <a:pathLst>
                <a:path w="191770" h="153670">
                  <a:moveTo>
                    <a:pt x="191770" y="153670"/>
                  </a:moveTo>
                  <a:lnTo>
                    <a:pt x="0" y="153670"/>
                  </a:lnTo>
                  <a:lnTo>
                    <a:pt x="76200" y="0"/>
                  </a:lnTo>
                  <a:lnTo>
                    <a:pt x="191770" y="153670"/>
                  </a:lnTo>
                  <a:close/>
                </a:path>
              </a:pathLst>
            </a:custGeom>
            <a:solidFill>
              <a:srgbClr val="CCAF0A">
                <a:alpha val="100000"/>
              </a:srgbClr>
            </a:solidFill>
            <a:ln w="0" cap="sq">
              <a:solidFill>
                <a:srgbClr val="CCAF0A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99" name="Text Box99"/>
          <p:cNvSpPr txBox="1"/>
          <p:nvPr/>
        </p:nvSpPr>
        <p:spPr>
          <a:xfrm>
            <a:off x="6339840" y="2100936"/>
            <a:ext cx="2476806" cy="63688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5015"/>
              </a:lnSpc>
            </a:pPr>
            <a:r>
              <a:rPr lang="en-US" altLang="zh-CN" sz="36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Pyrimidines</a:t>
            </a:r>
            <a:endParaRPr lang="en-US" altLang="zh-CN" sz="36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00" name="Text Box100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01" name="Text Box101"/>
          <p:cNvSpPr txBox="1"/>
          <p:nvPr/>
        </p:nvSpPr>
        <p:spPr>
          <a:xfrm>
            <a:off x="8851900" y="6648323"/>
            <a:ext cx="10160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6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ath102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03" name="Path103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104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105" name="Path105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06" name="Path106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07" name="Path107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08" name="Path108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109" name="Image10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44780"/>
              <a:ext cx="5676900" cy="3042920"/>
            </a:xfrm>
            <a:prstGeom prst="rect">
              <a:avLst/>
            </a:prstGeom>
            <a:noFill/>
          </p:spPr>
        </p:pic>
        <p:pic>
          <p:nvPicPr>
            <p:cNvPr id="110" name="Image1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190" y="3394710"/>
              <a:ext cx="6832600" cy="3463290"/>
            </a:xfrm>
            <a:prstGeom prst="rect">
              <a:avLst/>
            </a:prstGeom>
            <a:noFill/>
          </p:spPr>
        </p:pic>
        <p:sp>
          <p:nvSpPr>
            <p:cNvPr id="111" name="Path111"/>
            <p:cNvSpPr/>
            <p:nvPr/>
          </p:nvSpPr>
          <p:spPr>
            <a:xfrm>
              <a:off x="2950212" y="2510792"/>
              <a:ext cx="1250946" cy="977896"/>
            </a:xfrm>
            <a:custGeom>
              <a:avLst/>
              <a:gdLst/>
              <a:ahLst/>
              <a:cxnLst/>
              <a:rect l="l" t="t" r="r" b="b"/>
              <a:pathLst>
                <a:path w="1250946" h="977896">
                  <a:moveTo>
                    <a:pt x="1170938" y="80008"/>
                  </a:moveTo>
                  <a:lnTo>
                    <a:pt x="80008" y="897888"/>
                  </a:lnTo>
                </a:path>
              </a:pathLst>
            </a:custGeom>
            <a:solidFill>
              <a:srgbClr val="595959">
                <a:alpha val="0"/>
              </a:srgbClr>
            </a:solidFill>
            <a:ln w="30480" cap="sq">
              <a:solidFill>
                <a:srgbClr val="CCAF0A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12" name="Path112"/>
            <p:cNvSpPr/>
            <p:nvPr/>
          </p:nvSpPr>
          <p:spPr>
            <a:xfrm>
              <a:off x="2901950" y="3333750"/>
              <a:ext cx="189230" cy="171450"/>
            </a:xfrm>
            <a:custGeom>
              <a:avLst/>
              <a:gdLst/>
              <a:ahLst/>
              <a:cxnLst/>
              <a:rect l="l" t="t" r="r" b="b"/>
              <a:pathLst>
                <a:path w="189230" h="171450">
                  <a:moveTo>
                    <a:pt x="0" y="171450"/>
                  </a:moveTo>
                  <a:lnTo>
                    <a:pt x="85090" y="0"/>
                  </a:lnTo>
                  <a:lnTo>
                    <a:pt x="189230" y="137160"/>
                  </a:lnTo>
                  <a:lnTo>
                    <a:pt x="0" y="171450"/>
                  </a:lnTo>
                  <a:close/>
                </a:path>
              </a:pathLst>
            </a:custGeom>
            <a:solidFill>
              <a:srgbClr val="CCAF0A">
                <a:alpha val="100000"/>
              </a:srgbClr>
            </a:solidFill>
            <a:ln w="0" cap="sq">
              <a:solidFill>
                <a:srgbClr val="CCAF0A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13" name="Path113"/>
            <p:cNvSpPr/>
            <p:nvPr/>
          </p:nvSpPr>
          <p:spPr>
            <a:xfrm>
              <a:off x="4118327" y="2511777"/>
              <a:ext cx="1318826" cy="908616"/>
            </a:xfrm>
            <a:custGeom>
              <a:avLst/>
              <a:gdLst/>
              <a:ahLst/>
              <a:cxnLst/>
              <a:rect l="l" t="t" r="r" b="b"/>
              <a:pathLst>
                <a:path w="1318826" h="908616">
                  <a:moveTo>
                    <a:pt x="79023" y="79023"/>
                  </a:moveTo>
                  <a:lnTo>
                    <a:pt x="1239803" y="829593"/>
                  </a:lnTo>
                </a:path>
              </a:pathLst>
            </a:custGeom>
            <a:solidFill>
              <a:srgbClr val="CCAF0A">
                <a:alpha val="0"/>
              </a:srgbClr>
            </a:solidFill>
            <a:ln w="30480" cap="sq">
              <a:solidFill>
                <a:srgbClr val="CCAF0A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14" name="Path114"/>
            <p:cNvSpPr/>
            <p:nvPr/>
          </p:nvSpPr>
          <p:spPr>
            <a:xfrm>
              <a:off x="5302250" y="3263900"/>
              <a:ext cx="190500" cy="165100"/>
            </a:xfrm>
            <a:custGeom>
              <a:avLst/>
              <a:gdLst/>
              <a:ahLst/>
              <a:cxnLst/>
              <a:rect l="l" t="t" r="r" b="b"/>
              <a:pathLst>
                <a:path w="190500" h="165100">
                  <a:moveTo>
                    <a:pt x="190500" y="165100"/>
                  </a:moveTo>
                  <a:lnTo>
                    <a:pt x="0" y="143510"/>
                  </a:lnTo>
                  <a:lnTo>
                    <a:pt x="92710" y="0"/>
                  </a:lnTo>
                  <a:lnTo>
                    <a:pt x="190500" y="165100"/>
                  </a:lnTo>
                  <a:close/>
                </a:path>
              </a:pathLst>
            </a:custGeom>
            <a:solidFill>
              <a:srgbClr val="CCAF0A">
                <a:alpha val="100000"/>
              </a:srgbClr>
            </a:solidFill>
            <a:ln w="0" cap="sq">
              <a:solidFill>
                <a:srgbClr val="CCAF0A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15" name="Text Box115"/>
          <p:cNvSpPr txBox="1"/>
          <p:nvPr/>
        </p:nvSpPr>
        <p:spPr>
          <a:xfrm>
            <a:off x="6339840" y="2100936"/>
            <a:ext cx="1582979" cy="63688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5015"/>
              </a:lnSpc>
            </a:pPr>
            <a:r>
              <a:rPr lang="en-US" altLang="zh-CN" sz="36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Purines</a:t>
            </a:r>
            <a:endParaRPr lang="en-US" altLang="zh-CN" sz="36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16" name="Text Box116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7" name="Text Box117"/>
          <p:cNvSpPr txBox="1"/>
          <p:nvPr/>
        </p:nvSpPr>
        <p:spPr>
          <a:xfrm>
            <a:off x="8851900" y="6648323"/>
            <a:ext cx="10160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7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7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73" name="Image7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3656" y="426720"/>
            <a:ext cx="2484120" cy="845821"/>
          </a:xfrm>
          <a:prstGeom prst="rect">
            <a:avLst/>
          </a:prstGeom>
          <a:noFill/>
        </p:spPr>
      </p:pic>
      <p:grpSp>
        <p:nvGrpSpPr>
          <p:cNvPr id="74" name="Group74"/>
          <p:cNvGrpSpPr/>
          <p:nvPr/>
        </p:nvGrpSpPr>
        <p:grpSpPr>
          <a:xfrm>
            <a:off x="0" y="2023872"/>
            <a:ext cx="8540496" cy="4608576"/>
            <a:chOff x="0" y="2023872"/>
            <a:chExt cx="8540496" cy="4608576"/>
          </a:xfrm>
        </p:grpSpPr>
        <p:pic>
          <p:nvPicPr>
            <p:cNvPr id="75" name="Image7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23872"/>
              <a:ext cx="3492881" cy="4079748"/>
            </a:xfrm>
            <a:prstGeom prst="rect">
              <a:avLst/>
            </a:prstGeom>
            <a:noFill/>
          </p:spPr>
        </p:pic>
        <p:pic>
          <p:nvPicPr>
            <p:cNvPr id="76" name="Image7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4640" y="2569464"/>
              <a:ext cx="2753868" cy="3909060"/>
            </a:xfrm>
            <a:prstGeom prst="rect">
              <a:avLst/>
            </a:prstGeom>
            <a:noFill/>
          </p:spPr>
        </p:pic>
        <p:pic>
          <p:nvPicPr>
            <p:cNvPr id="77" name="Image7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7588" y="2875788"/>
              <a:ext cx="2692908" cy="3756660"/>
            </a:xfrm>
            <a:prstGeom prst="rect">
              <a:avLst/>
            </a:prstGeom>
            <a:noFill/>
          </p:spPr>
        </p:pic>
        <p:sp>
          <p:nvSpPr>
            <p:cNvPr id="78" name="Path78"/>
            <p:cNvSpPr/>
            <p:nvPr/>
          </p:nvSpPr>
          <p:spPr>
            <a:xfrm>
              <a:off x="4918945" y="3678409"/>
              <a:ext cx="1565949" cy="435014"/>
            </a:xfrm>
            <a:custGeom>
              <a:avLst/>
              <a:gdLst/>
              <a:ahLst/>
              <a:cxnLst/>
              <a:rect l="l" t="t" r="r" b="b"/>
              <a:pathLst>
                <a:path w="1565949" h="435014">
                  <a:moveTo>
                    <a:pt x="11195" y="11195"/>
                  </a:moveTo>
                  <a:lnTo>
                    <a:pt x="1554754" y="42381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9144" cap="sq">
              <a:solidFill>
                <a:srgbClr val="7E97A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79" name="Path79"/>
            <p:cNvSpPr/>
            <p:nvPr/>
          </p:nvSpPr>
          <p:spPr>
            <a:xfrm>
              <a:off x="452374" y="5150866"/>
              <a:ext cx="30988" cy="562648"/>
            </a:xfrm>
            <a:custGeom>
              <a:avLst/>
              <a:gdLst/>
              <a:ahLst/>
              <a:cxnLst/>
              <a:rect l="l" t="t" r="r" b="b"/>
              <a:pathLst>
                <a:path w="30988" h="562648">
                  <a:moveTo>
                    <a:pt x="15494" y="6350"/>
                  </a:moveTo>
                  <a:lnTo>
                    <a:pt x="15494" y="55629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9144" cap="sq">
              <a:solidFill>
                <a:srgbClr val="7E97A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80" name="Path80"/>
            <p:cNvSpPr/>
            <p:nvPr/>
          </p:nvSpPr>
          <p:spPr>
            <a:xfrm>
              <a:off x="461518" y="5691886"/>
              <a:ext cx="4837176" cy="30988"/>
            </a:xfrm>
            <a:custGeom>
              <a:avLst/>
              <a:gdLst/>
              <a:ahLst/>
              <a:cxnLst/>
              <a:rect l="l" t="t" r="r" b="b"/>
              <a:pathLst>
                <a:path w="4837176" h="30988">
                  <a:moveTo>
                    <a:pt x="6350" y="15494"/>
                  </a:moveTo>
                  <a:lnTo>
                    <a:pt x="4830826" y="15494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9144" cap="sq">
              <a:solidFill>
                <a:srgbClr val="7E97A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81" name="Path81"/>
            <p:cNvSpPr/>
            <p:nvPr/>
          </p:nvSpPr>
          <p:spPr>
            <a:xfrm>
              <a:off x="5275834" y="5150866"/>
              <a:ext cx="30988" cy="562648"/>
            </a:xfrm>
            <a:custGeom>
              <a:avLst/>
              <a:gdLst/>
              <a:ahLst/>
              <a:cxnLst/>
              <a:rect l="l" t="t" r="r" b="b"/>
              <a:pathLst>
                <a:path w="30988" h="562648">
                  <a:moveTo>
                    <a:pt x="15494" y="556298"/>
                  </a:moveTo>
                  <a:lnTo>
                    <a:pt x="15494" y="635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9144" cap="sq">
              <a:solidFill>
                <a:srgbClr val="7E97A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82" name="Path82"/>
            <p:cNvSpPr/>
            <p:nvPr/>
          </p:nvSpPr>
          <p:spPr>
            <a:xfrm>
              <a:off x="6139942" y="5150866"/>
              <a:ext cx="30988" cy="562648"/>
            </a:xfrm>
            <a:custGeom>
              <a:avLst/>
              <a:gdLst/>
              <a:ahLst/>
              <a:cxnLst/>
              <a:rect l="l" t="t" r="r" b="b"/>
              <a:pathLst>
                <a:path w="30988" h="562648">
                  <a:moveTo>
                    <a:pt x="15494" y="6350"/>
                  </a:moveTo>
                  <a:lnTo>
                    <a:pt x="15494" y="55629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9144" cap="sq">
              <a:solidFill>
                <a:srgbClr val="7E97A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83" name="Path83"/>
            <p:cNvSpPr/>
            <p:nvPr/>
          </p:nvSpPr>
          <p:spPr>
            <a:xfrm>
              <a:off x="6149086" y="5691886"/>
              <a:ext cx="2322450" cy="30988"/>
            </a:xfrm>
            <a:custGeom>
              <a:avLst/>
              <a:gdLst/>
              <a:ahLst/>
              <a:cxnLst/>
              <a:rect l="l" t="t" r="r" b="b"/>
              <a:pathLst>
                <a:path w="2322450" h="30988">
                  <a:moveTo>
                    <a:pt x="6350" y="15494"/>
                  </a:moveTo>
                  <a:lnTo>
                    <a:pt x="2316099" y="15494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9144" cap="sq">
              <a:solidFill>
                <a:srgbClr val="7E97A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84" name="Path84"/>
            <p:cNvSpPr/>
            <p:nvPr/>
          </p:nvSpPr>
          <p:spPr>
            <a:xfrm>
              <a:off x="8450326" y="5150866"/>
              <a:ext cx="30988" cy="562648"/>
            </a:xfrm>
            <a:custGeom>
              <a:avLst/>
              <a:gdLst/>
              <a:ahLst/>
              <a:cxnLst/>
              <a:rect l="l" t="t" r="r" b="b"/>
              <a:pathLst>
                <a:path w="30988" h="562648">
                  <a:moveTo>
                    <a:pt x="15494" y="556298"/>
                  </a:moveTo>
                  <a:lnTo>
                    <a:pt x="15494" y="635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9144" cap="sq">
              <a:solidFill>
                <a:srgbClr val="7E97A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85" name="Text Box85"/>
          <p:cNvSpPr txBox="1"/>
          <p:nvPr/>
        </p:nvSpPr>
        <p:spPr>
          <a:xfrm>
            <a:off x="3581146" y="564865"/>
            <a:ext cx="2011353" cy="436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441"/>
              </a:lnSpc>
            </a:pPr>
            <a:r>
              <a:rPr lang="en-US" altLang="zh-CN" sz="3000" spc="-329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STRUCTURE</a:t>
            </a:r>
            <a:endParaRPr lang="en-US" altLang="zh-CN" sz="3000">
              <a:latin typeface="Arial"/>
              <a:ea typeface="Arial"/>
              <a:cs typeface="Arial"/>
            </a:endParaRPr>
          </a:p>
        </p:txBody>
      </p:sp>
      <p:sp>
        <p:nvSpPr>
          <p:cNvPr id="86" name="Text Box86"/>
          <p:cNvSpPr txBox="1"/>
          <p:nvPr/>
        </p:nvSpPr>
        <p:spPr>
          <a:xfrm>
            <a:off x="780593" y="1182574"/>
            <a:ext cx="7152557" cy="71512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815"/>
              </a:lnSpc>
            </a:pPr>
            <a:r>
              <a:rPr lang="en-US" altLang="zh-CN" sz="2400" spc="-213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Basic</a:t>
            </a:r>
            <a:r>
              <a:rPr lang="en-US" altLang="zh-CN" sz="2400" spc="-97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86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structure</a:t>
            </a:r>
            <a:r>
              <a:rPr lang="en-US" altLang="zh-CN" sz="2400" spc="-114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8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of</a:t>
            </a:r>
            <a:r>
              <a:rPr lang="en-US" altLang="zh-CN" sz="2400" spc="-9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07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DNA</a:t>
            </a:r>
            <a:r>
              <a:rPr lang="en-US" altLang="zh-CN" sz="2400" spc="-217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56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is</a:t>
            </a:r>
            <a:r>
              <a:rPr lang="en-US" altLang="zh-CN" sz="2400" spc="-11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4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altLang="zh-CN" sz="2400" spc="-12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16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sugar-phosphate</a:t>
            </a:r>
            <a:r>
              <a:rPr lang="en-US" altLang="zh-CN" sz="2400" spc="-49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34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backbone</a:t>
            </a:r>
            <a:r>
              <a:rPr lang="en-US" altLang="zh-CN" sz="2400" spc="-64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92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with</a:t>
            </a:r>
            <a:r>
              <a:rPr lang="en-US" altLang="zh-CN" sz="2400" spc="-115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40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4</a:t>
            </a:r>
            <a:r>
              <a:rPr lang="en-US" altLang="zh-CN" sz="2400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91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variable</a:t>
            </a:r>
            <a:r>
              <a:rPr lang="en-US" altLang="zh-CN" sz="2400" spc="-84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07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nitrogenous</a:t>
            </a:r>
            <a:r>
              <a:rPr lang="en-US" altLang="zh-CN" sz="2400" spc="-67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31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bases</a:t>
            </a:r>
            <a:r>
              <a:rPr lang="en-US" altLang="zh-CN" sz="2400" spc="-11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.</a:t>
            </a:r>
            <a:r>
              <a:rPr lang="en-US" altLang="zh-CN" sz="2400" spc="-109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06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This</a:t>
            </a:r>
            <a:r>
              <a:rPr lang="en-US" altLang="zh-CN" sz="2400" spc="-105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85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structure</a:t>
            </a:r>
            <a:r>
              <a:rPr lang="en-US" altLang="zh-CN" sz="2400" spc="-122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55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is</a:t>
            </a:r>
            <a:r>
              <a:rPr lang="en-US" altLang="zh-CN" sz="2400" spc="-106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89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called</a:t>
            </a:r>
            <a:r>
              <a:rPr lang="en-US" altLang="zh-CN" sz="2400" spc="-89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39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altLang="zh-CN" sz="2400" spc="-119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9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nucleotide</a:t>
            </a:r>
            <a:r>
              <a:rPr lang="en-US" altLang="zh-CN" sz="2400" spc="-119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.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87" name="Text Box87"/>
          <p:cNvSpPr txBox="1"/>
          <p:nvPr/>
        </p:nvSpPr>
        <p:spPr>
          <a:xfrm>
            <a:off x="1351153" y="3156331"/>
            <a:ext cx="311963" cy="45720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600"/>
              </a:lnSpc>
            </a:pPr>
            <a:r>
              <a:rPr lang="en-US" altLang="zh-CN" sz="3600" b="1" spc="-24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P</a:t>
            </a:r>
            <a:endParaRPr lang="en-US" altLang="zh-CN" sz="3600">
              <a:latin typeface="Arial"/>
              <a:ea typeface="Arial"/>
              <a:cs typeface="Arial"/>
            </a:endParaRPr>
          </a:p>
        </p:txBody>
      </p:sp>
      <p:sp>
        <p:nvSpPr>
          <p:cNvPr id="88" name="Text Box88"/>
          <p:cNvSpPr txBox="1"/>
          <p:nvPr/>
        </p:nvSpPr>
        <p:spPr>
          <a:xfrm>
            <a:off x="3871849" y="3775591"/>
            <a:ext cx="722727" cy="25450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04"/>
              </a:lnSpc>
            </a:pPr>
            <a:r>
              <a:rPr lang="en-US" altLang="zh-CN" sz="2000" b="1" spc="-1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sugar</a:t>
            </a:r>
            <a:endParaRPr lang="en-US" altLang="zh-CN" sz="2000">
              <a:latin typeface="Arial"/>
              <a:ea typeface="Arial"/>
              <a:cs typeface="Arial"/>
            </a:endParaRPr>
          </a:p>
        </p:txBody>
      </p:sp>
      <p:sp>
        <p:nvSpPr>
          <p:cNvPr id="89" name="Text Box89"/>
          <p:cNvSpPr txBox="1"/>
          <p:nvPr/>
        </p:nvSpPr>
        <p:spPr>
          <a:xfrm>
            <a:off x="739140" y="4478141"/>
            <a:ext cx="1789451" cy="26232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6"/>
              </a:lnSpc>
            </a:pPr>
            <a:r>
              <a:rPr lang="en-US" altLang="zh-CN" sz="1800" spc="-174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Phosphate</a:t>
            </a:r>
            <a:r>
              <a:rPr lang="en-US" altLang="zh-CN" sz="1800" spc="-42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57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molecule: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90" name="Text Box90"/>
          <p:cNvSpPr txBox="1"/>
          <p:nvPr/>
        </p:nvSpPr>
        <p:spPr>
          <a:xfrm>
            <a:off x="739140" y="4753001"/>
            <a:ext cx="4052799" cy="31379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471"/>
              </a:lnSpc>
            </a:pPr>
            <a:r>
              <a:rPr lang="en-US" altLang="zh-CN" sz="1800" spc="-201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HYDROPHILIC</a:t>
            </a:r>
            <a:r>
              <a:rPr lang="en-US" altLang="zh-CN" sz="1800" spc="10675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61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5-carbon</a:t>
            </a:r>
            <a:r>
              <a:rPr lang="en-US" altLang="zh-CN" sz="1800" spc="-67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51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sugar: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91" name="Text Box91"/>
          <p:cNvSpPr txBox="1"/>
          <p:nvPr/>
        </p:nvSpPr>
        <p:spPr>
          <a:xfrm>
            <a:off x="3439922" y="5078851"/>
            <a:ext cx="1403746" cy="26232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6"/>
              </a:lnSpc>
            </a:pPr>
            <a:r>
              <a:rPr lang="en-US" altLang="zh-CN" sz="1800" spc="-214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DEOXYRIBOSE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92" name="Text Box92"/>
          <p:cNvSpPr txBox="1"/>
          <p:nvPr/>
        </p:nvSpPr>
        <p:spPr>
          <a:xfrm>
            <a:off x="6853682" y="3892187"/>
            <a:ext cx="721172" cy="23228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829"/>
              </a:lnSpc>
            </a:pPr>
            <a:r>
              <a:rPr lang="en-US" altLang="zh-CN" sz="1600" b="1" i="1" spc="-15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Nitrogen</a:t>
            </a:r>
            <a:endParaRPr lang="en-US" altLang="zh-CN" sz="1600">
              <a:latin typeface="Arial"/>
              <a:ea typeface="Arial"/>
              <a:cs typeface="Arial"/>
            </a:endParaRPr>
          </a:p>
        </p:txBody>
      </p:sp>
      <p:sp>
        <p:nvSpPr>
          <p:cNvPr id="93" name="Text Box93"/>
          <p:cNvSpPr txBox="1"/>
          <p:nvPr/>
        </p:nvSpPr>
        <p:spPr>
          <a:xfrm>
            <a:off x="6853682" y="4136028"/>
            <a:ext cx="418608" cy="23228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829"/>
              </a:lnSpc>
            </a:pPr>
            <a:r>
              <a:rPr lang="en-US" altLang="zh-CN" sz="1600" b="1" i="1" spc="-16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base</a:t>
            </a:r>
            <a:endParaRPr lang="en-US" altLang="zh-CN" sz="1600">
              <a:latin typeface="Arial"/>
              <a:ea typeface="Arial"/>
              <a:cs typeface="Arial"/>
            </a:endParaRPr>
          </a:p>
        </p:txBody>
      </p:sp>
      <p:sp>
        <p:nvSpPr>
          <p:cNvPr id="94" name="Text Box94"/>
          <p:cNvSpPr txBox="1"/>
          <p:nvPr/>
        </p:nvSpPr>
        <p:spPr>
          <a:xfrm>
            <a:off x="6565647" y="5117618"/>
            <a:ext cx="1257910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55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Nitrogen</a:t>
            </a:r>
            <a:r>
              <a:rPr lang="en-US" altLang="zh-CN" sz="1800" spc="-64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60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base: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95" name="Text Box95"/>
          <p:cNvSpPr txBox="1"/>
          <p:nvPr/>
        </p:nvSpPr>
        <p:spPr>
          <a:xfrm>
            <a:off x="6565647" y="5391912"/>
            <a:ext cx="1434846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219" dirty="0">
                <a:solidFill>
                  <a:srgbClr val="D9D9D9"/>
                </a:solidFill>
                <a:latin typeface="Arial"/>
                <a:ea typeface="Arial"/>
                <a:cs typeface="Arial"/>
              </a:rPr>
              <a:t>HYDROPHOBIC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96" name="Text Box96"/>
          <p:cNvSpPr txBox="1"/>
          <p:nvPr/>
        </p:nvSpPr>
        <p:spPr>
          <a:xfrm>
            <a:off x="2503678" y="6213043"/>
            <a:ext cx="5030801" cy="27142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137"/>
              </a:lnSpc>
            </a:pPr>
            <a:r>
              <a:rPr lang="en-US" altLang="zh-CN" sz="1800" spc="-225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BACKBONE</a:t>
            </a:r>
            <a:r>
              <a:rPr lang="en-US" altLang="zh-CN" sz="1800" spc="26673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16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BASE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ath11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19" name="Path119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120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121" name="Path121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22" name="Path122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23" name="Path123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24" name="Path124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25" name="Path125"/>
            <p:cNvSpPr/>
            <p:nvPr/>
          </p:nvSpPr>
          <p:spPr>
            <a:xfrm>
              <a:off x="5" y="1828805"/>
              <a:ext cx="9067791" cy="152390"/>
            </a:xfrm>
            <a:custGeom>
              <a:avLst/>
              <a:gdLst/>
              <a:ahLst/>
              <a:cxnLst/>
              <a:rect l="l" t="t" r="r" b="b"/>
              <a:pathLst>
                <a:path w="9067791" h="152390">
                  <a:moveTo>
                    <a:pt x="76195" y="76195"/>
                  </a:moveTo>
                  <a:lnTo>
                    <a:pt x="8991596" y="76195"/>
                  </a:lnTo>
                </a:path>
              </a:pathLst>
            </a:custGeom>
            <a:solidFill>
              <a:srgbClr val="595959">
                <a:alpha val="0"/>
              </a:srgbClr>
            </a:solidFill>
            <a:ln w="30480" cap="sq">
              <a:solidFill>
                <a:srgbClr val="00FF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26" name="Text Box126"/>
          <p:cNvSpPr txBox="1"/>
          <p:nvPr/>
        </p:nvSpPr>
        <p:spPr>
          <a:xfrm>
            <a:off x="318770" y="222910"/>
            <a:ext cx="6276443" cy="42458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343"/>
              </a:lnSpc>
            </a:pPr>
            <a:r>
              <a:rPr lang="en-US" altLang="zh-CN" sz="2400" b="1" spc="-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Nomenclature</a:t>
            </a:r>
            <a:r>
              <a:rPr lang="en-US" altLang="zh-CN" sz="2400" b="1" spc="8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400" b="1" spc="5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Nucleic</a:t>
            </a:r>
            <a:r>
              <a:rPr lang="en-US" altLang="zh-CN" sz="24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Acid</a:t>
            </a:r>
            <a:r>
              <a:rPr lang="en-US" altLang="zh-CN" sz="2400" b="1" spc="-6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Components</a:t>
            </a:r>
            <a:endParaRPr lang="en-US" altLang="zh-CN" sz="24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27" name="Text Box127"/>
          <p:cNvSpPr txBox="1"/>
          <p:nvPr/>
        </p:nvSpPr>
        <p:spPr>
          <a:xfrm>
            <a:off x="318770" y="878586"/>
            <a:ext cx="843625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b="1" i="1" spc="-4" dirty="0">
                <a:solidFill>
                  <a:srgbClr val="CC00CC"/>
                </a:solidFill>
                <a:latin typeface="Arial"/>
                <a:ea typeface="Arial"/>
                <a:cs typeface="Arial"/>
              </a:rPr>
              <a:t>Base</a:t>
            </a:r>
            <a:r>
              <a:rPr lang="en-US" altLang="zh-CN" sz="2400" b="1" i="1" spc="10302" dirty="0">
                <a:solidFill>
                  <a:srgbClr val="CC00CC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b="1" i="1" spc="-1" dirty="0">
                <a:solidFill>
                  <a:srgbClr val="CC00CC"/>
                </a:solidFill>
                <a:latin typeface="Arial"/>
                <a:ea typeface="Arial"/>
                <a:cs typeface="Arial"/>
              </a:rPr>
              <a:t>Nucleoside</a:t>
            </a:r>
            <a:r>
              <a:rPr lang="en-US" altLang="zh-CN" sz="2400" b="1" i="1" spc="5849" dirty="0">
                <a:solidFill>
                  <a:srgbClr val="CC00CC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b="1" i="1" spc="-1" dirty="0">
                <a:solidFill>
                  <a:srgbClr val="CC00CC"/>
                </a:solidFill>
                <a:latin typeface="Arial"/>
                <a:ea typeface="Arial"/>
                <a:cs typeface="Arial"/>
              </a:rPr>
              <a:t>Nucleotide</a:t>
            </a:r>
            <a:r>
              <a:rPr lang="en-US" altLang="zh-CN" sz="2400" b="1" i="1" spc="8675" dirty="0">
                <a:solidFill>
                  <a:srgbClr val="CC00CC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b="1" i="1" spc="-1" dirty="0">
                <a:solidFill>
                  <a:srgbClr val="CC00CC"/>
                </a:solidFill>
                <a:latin typeface="Arial"/>
                <a:ea typeface="Arial"/>
                <a:cs typeface="Arial"/>
              </a:rPr>
              <a:t>Nucleic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28" name="Text Box128"/>
          <p:cNvSpPr txBox="1"/>
          <p:nvPr/>
        </p:nvSpPr>
        <p:spPr>
          <a:xfrm>
            <a:off x="7633970" y="1298956"/>
            <a:ext cx="646785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b="1" i="1" spc="-2" dirty="0">
                <a:solidFill>
                  <a:srgbClr val="CC00CC"/>
                </a:solidFill>
                <a:latin typeface="Arial"/>
                <a:ea typeface="Arial"/>
                <a:cs typeface="Arial"/>
              </a:rPr>
              <a:t>acid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29" name="Text Box129"/>
          <p:cNvSpPr txBox="1"/>
          <p:nvPr/>
        </p:nvSpPr>
        <p:spPr>
          <a:xfrm>
            <a:off x="318770" y="2139696"/>
            <a:ext cx="1153973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b="1" spc="-2" dirty="0">
                <a:solidFill>
                  <a:srgbClr val="FFFF00"/>
                </a:solidFill>
                <a:latin typeface="Arial"/>
                <a:ea typeface="Arial"/>
                <a:cs typeface="Arial"/>
              </a:rPr>
              <a:t>Purines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30" name="Text Box130"/>
          <p:cNvSpPr txBox="1"/>
          <p:nvPr/>
        </p:nvSpPr>
        <p:spPr>
          <a:xfrm>
            <a:off x="318770" y="2560066"/>
            <a:ext cx="799490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spc="-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Adenine</a:t>
            </a:r>
            <a:r>
              <a:rPr lang="en-US" altLang="zh-CN" sz="2400" spc="724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Adenosine</a:t>
            </a:r>
            <a:r>
              <a:rPr lang="en-US" altLang="zh-CN" sz="2400" spc="7327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Adenylate</a:t>
            </a:r>
            <a:r>
              <a:rPr lang="en-US" altLang="zh-CN" sz="2400" spc="1028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RNA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31" name="Text Box131"/>
          <p:cNvSpPr txBox="1"/>
          <p:nvPr/>
        </p:nvSpPr>
        <p:spPr>
          <a:xfrm>
            <a:off x="2438400" y="2980436"/>
            <a:ext cx="587527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Deoxyadenosine</a:t>
            </a:r>
            <a:r>
              <a:rPr lang="en-US" altLang="zh-CN" sz="2400" spc="80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Deoxyadenylate</a:t>
            </a:r>
            <a:r>
              <a:rPr lang="en-US" altLang="zh-CN" sz="2400" spc="376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DNA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32" name="Text Box132"/>
          <p:cNvSpPr txBox="1"/>
          <p:nvPr/>
        </p:nvSpPr>
        <p:spPr>
          <a:xfrm>
            <a:off x="318770" y="3400806"/>
            <a:ext cx="799490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Guanine</a:t>
            </a:r>
            <a:r>
              <a:rPr lang="en-US" altLang="zh-CN" sz="2400" spc="697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Guanosine</a:t>
            </a:r>
            <a:r>
              <a:rPr lang="en-US" altLang="zh-CN" sz="2400" spc="704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Guanylate</a:t>
            </a:r>
            <a:r>
              <a:rPr lang="en-US" altLang="zh-CN" sz="2400" spc="1001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RNA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33" name="Text Box133"/>
          <p:cNvSpPr txBox="1"/>
          <p:nvPr/>
        </p:nvSpPr>
        <p:spPr>
          <a:xfrm>
            <a:off x="2438400" y="3821176"/>
            <a:ext cx="587527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Deoxy</a:t>
            </a:r>
            <a:r>
              <a:rPr lang="en-US" altLang="zh-CN" sz="24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guanosine</a:t>
            </a:r>
            <a:r>
              <a:rPr lang="en-US" altLang="zh-CN" sz="2400" spc="13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Deoxyguanylate</a:t>
            </a:r>
            <a:r>
              <a:rPr lang="en-US" altLang="zh-CN" sz="2400" spc="376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DNA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34" name="Text Box134"/>
          <p:cNvSpPr txBox="1"/>
          <p:nvPr/>
        </p:nvSpPr>
        <p:spPr>
          <a:xfrm>
            <a:off x="318770" y="4241546"/>
            <a:ext cx="1763319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b="1" spc="-4" dirty="0">
                <a:solidFill>
                  <a:srgbClr val="FFFF00"/>
                </a:solidFill>
                <a:latin typeface="Arial"/>
                <a:ea typeface="Arial"/>
                <a:cs typeface="Arial"/>
              </a:rPr>
              <a:t>Pyrimidine</a:t>
            </a:r>
            <a:r>
              <a:rPr lang="en-US" altLang="zh-CN" sz="2400" b="1" spc="19" dirty="0">
                <a:solidFill>
                  <a:srgbClr val="F9E98E"/>
                </a:solidFill>
                <a:latin typeface="Arial"/>
                <a:ea typeface="Arial"/>
                <a:cs typeface="Arial"/>
              </a:rPr>
              <a:t>s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35" name="Text Box135"/>
          <p:cNvSpPr txBox="1"/>
          <p:nvPr/>
        </p:nvSpPr>
        <p:spPr>
          <a:xfrm>
            <a:off x="318770" y="4661916"/>
            <a:ext cx="799490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Cytosine</a:t>
            </a:r>
            <a:r>
              <a:rPr lang="en-US" altLang="zh-CN" sz="2400" spc="670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Cytidine</a:t>
            </a:r>
            <a:r>
              <a:rPr lang="en-US" altLang="zh-CN" sz="2400" spc="998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Cytidylate</a:t>
            </a:r>
            <a:r>
              <a:rPr lang="en-US" altLang="zh-CN" sz="2400" spc="1041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RNA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36" name="Text Box136"/>
          <p:cNvSpPr txBox="1"/>
          <p:nvPr/>
        </p:nvSpPr>
        <p:spPr>
          <a:xfrm>
            <a:off x="2438400" y="5082286"/>
            <a:ext cx="587527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Deoxycytidine</a:t>
            </a:r>
            <a:r>
              <a:rPr lang="en-US" altLang="zh-CN" sz="2400" spc="374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Deoxycytidylate</a:t>
            </a:r>
            <a:r>
              <a:rPr lang="en-US" altLang="zh-CN" sz="2400" spc="417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DNA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37" name="Text Box137"/>
          <p:cNvSpPr txBox="1"/>
          <p:nvPr/>
        </p:nvSpPr>
        <p:spPr>
          <a:xfrm>
            <a:off x="318770" y="5502656"/>
            <a:ext cx="799490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spc="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Thymine</a:t>
            </a:r>
            <a:r>
              <a:rPr lang="en-US" altLang="zh-CN" sz="2400" spc="679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Thymidine</a:t>
            </a:r>
            <a:r>
              <a:rPr lang="en-US" altLang="zh-CN" sz="2400" spc="755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Thymidylate</a:t>
            </a:r>
            <a:r>
              <a:rPr lang="en-US" altLang="zh-CN" sz="2400" spc="798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DNA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38" name="Text Box138"/>
          <p:cNvSpPr txBox="1"/>
          <p:nvPr/>
        </p:nvSpPr>
        <p:spPr>
          <a:xfrm>
            <a:off x="2438400" y="5924296"/>
            <a:ext cx="5046219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(deoxythymidine)</a:t>
            </a:r>
            <a:r>
              <a:rPr lang="en-US" altLang="zh-CN" sz="2400" spc="36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(deoxythymidylate)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39" name="Text Box139"/>
          <p:cNvSpPr txBox="1"/>
          <p:nvPr/>
        </p:nvSpPr>
        <p:spPr>
          <a:xfrm>
            <a:off x="318770" y="6344666"/>
            <a:ext cx="799490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Uracil</a:t>
            </a:r>
            <a:r>
              <a:rPr lang="en-US" altLang="zh-CN" sz="2400" spc="990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Uridine</a:t>
            </a:r>
            <a:r>
              <a:rPr lang="en-US" altLang="zh-CN" sz="2400" spc="11047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Uridylate</a:t>
            </a:r>
            <a:r>
              <a:rPr lang="en-US" altLang="zh-CN" sz="2400" spc="1148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RNA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40" name="Text Box140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41" name="Text Box141"/>
          <p:cNvSpPr txBox="1"/>
          <p:nvPr/>
        </p:nvSpPr>
        <p:spPr>
          <a:xfrm>
            <a:off x="8851900" y="6648323"/>
            <a:ext cx="10160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8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grpSp>
        <p:nvGrpSpPr>
          <p:cNvPr id="98" name="Group98"/>
          <p:cNvGrpSpPr/>
          <p:nvPr/>
        </p:nvGrpSpPr>
        <p:grpSpPr>
          <a:xfrm>
            <a:off x="3739896" y="2916936"/>
            <a:ext cx="803148" cy="1673352"/>
            <a:chOff x="3739896" y="2916936"/>
            <a:chExt cx="803148" cy="1673352"/>
          </a:xfrm>
        </p:grpSpPr>
        <p:pic>
          <p:nvPicPr>
            <p:cNvPr id="99" name="Image9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9896" y="2916936"/>
              <a:ext cx="803148" cy="1673352"/>
            </a:xfrm>
            <a:prstGeom prst="rect">
              <a:avLst/>
            </a:prstGeom>
            <a:noFill/>
          </p:spPr>
        </p:pic>
        <p:sp>
          <p:nvSpPr>
            <p:cNvPr id="100" name="Path100"/>
            <p:cNvSpPr/>
            <p:nvPr/>
          </p:nvSpPr>
          <p:spPr>
            <a:xfrm>
              <a:off x="3768090" y="2925318"/>
              <a:ext cx="740664" cy="1604772"/>
            </a:xfrm>
            <a:custGeom>
              <a:avLst/>
              <a:gdLst/>
              <a:ahLst/>
              <a:cxnLst/>
              <a:rect l="l" t="t" r="r" b="b"/>
              <a:pathLst>
                <a:path w="740664" h="1604772">
                  <a:moveTo>
                    <a:pt x="10668" y="10668"/>
                  </a:moveTo>
                  <a:cubicBezTo>
                    <a:pt x="209296" y="10668"/>
                    <a:pt x="370332" y="37464"/>
                    <a:pt x="370332" y="70612"/>
                  </a:cubicBezTo>
                  <a:lnTo>
                    <a:pt x="370332" y="700913"/>
                  </a:lnTo>
                  <a:cubicBezTo>
                    <a:pt x="370332" y="734060"/>
                    <a:pt x="531368" y="760857"/>
                    <a:pt x="729996" y="760857"/>
                  </a:cubicBezTo>
                  <a:cubicBezTo>
                    <a:pt x="531368" y="760857"/>
                    <a:pt x="370332" y="787654"/>
                    <a:pt x="370332" y="820801"/>
                  </a:cubicBezTo>
                  <a:lnTo>
                    <a:pt x="370332" y="1534160"/>
                  </a:lnTo>
                  <a:cubicBezTo>
                    <a:pt x="370332" y="1567307"/>
                    <a:pt x="209296" y="1594104"/>
                    <a:pt x="10668" y="1594104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0668" cap="sq">
              <a:solidFill>
                <a:srgbClr val="FFC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01" name="Text Box101"/>
          <p:cNvSpPr txBox="1"/>
          <p:nvPr/>
        </p:nvSpPr>
        <p:spPr>
          <a:xfrm>
            <a:off x="703174" y="1774622"/>
            <a:ext cx="154664" cy="28097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12"/>
              </a:lnSpc>
            </a:pPr>
            <a:r>
              <a:rPr lang="en-US" altLang="zh-CN" sz="2000" spc="-473" dirty="0">
                <a:solidFill>
                  <a:srgbClr val="FFFFFF"/>
                </a:solidFill>
                <a:latin typeface="Wingdings"/>
                <a:ea typeface="Wingdings"/>
                <a:cs typeface="Wingdings"/>
              </a:rPr>
              <a:t></a:t>
            </a:r>
            <a:endParaRPr lang="en-US" altLang="zh-CN" sz="2000">
              <a:latin typeface="Wingdings"/>
              <a:ea typeface="Wingdings"/>
              <a:cs typeface="Wingdings"/>
            </a:endParaRPr>
          </a:p>
        </p:txBody>
      </p:sp>
      <p:sp>
        <p:nvSpPr>
          <p:cNvPr id="102" name="Text Box102"/>
          <p:cNvSpPr txBox="1"/>
          <p:nvPr/>
        </p:nvSpPr>
        <p:spPr>
          <a:xfrm>
            <a:off x="703174" y="2262303"/>
            <a:ext cx="154664" cy="28097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12"/>
              </a:lnSpc>
            </a:pPr>
            <a:r>
              <a:rPr lang="en-US" altLang="zh-CN" sz="2000" spc="-473" dirty="0">
                <a:solidFill>
                  <a:srgbClr val="FFFFFF"/>
                </a:solidFill>
                <a:latin typeface="Wingdings"/>
                <a:ea typeface="Wingdings"/>
                <a:cs typeface="Wingdings"/>
              </a:rPr>
              <a:t></a:t>
            </a:r>
            <a:endParaRPr lang="en-US" altLang="zh-CN" sz="2000">
              <a:latin typeface="Wingdings"/>
              <a:ea typeface="Wingdings"/>
              <a:cs typeface="Wingdings"/>
            </a:endParaRPr>
          </a:p>
        </p:txBody>
      </p:sp>
      <p:sp>
        <p:nvSpPr>
          <p:cNvPr id="103" name="Text Box103"/>
          <p:cNvSpPr txBox="1"/>
          <p:nvPr/>
        </p:nvSpPr>
        <p:spPr>
          <a:xfrm>
            <a:off x="3591814" y="700017"/>
            <a:ext cx="2275431" cy="40693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204"/>
              </a:lnSpc>
            </a:pPr>
            <a:r>
              <a:rPr lang="en-US" altLang="zh-CN" sz="2800" spc="-318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NUCLEIC</a:t>
            </a:r>
            <a:r>
              <a:rPr lang="en-US" altLang="zh-CN" sz="2800" spc="-233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-310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ACIDS</a:t>
            </a:r>
            <a:endParaRPr lang="en-US" altLang="zh-CN" sz="2800">
              <a:latin typeface="Arial"/>
              <a:ea typeface="Arial"/>
              <a:cs typeface="Arial"/>
            </a:endParaRPr>
          </a:p>
        </p:txBody>
      </p:sp>
      <p:sp>
        <p:nvSpPr>
          <p:cNvPr id="104" name="Text Box104"/>
          <p:cNvSpPr txBox="1"/>
          <p:nvPr/>
        </p:nvSpPr>
        <p:spPr>
          <a:xfrm>
            <a:off x="1160374" y="1776658"/>
            <a:ext cx="2792861" cy="2817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18"/>
              </a:lnSpc>
            </a:pP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Nucleic</a:t>
            </a:r>
            <a:r>
              <a:rPr lang="en-US" altLang="zh-CN" sz="2000" spc="-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acids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are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polymers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05" name="Text Box105"/>
          <p:cNvSpPr txBox="1"/>
          <p:nvPr/>
        </p:nvSpPr>
        <p:spPr>
          <a:xfrm>
            <a:off x="1160374" y="2264339"/>
            <a:ext cx="2657153" cy="28174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18"/>
              </a:lnSpc>
            </a:pP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Nucleotides</a:t>
            </a:r>
            <a:r>
              <a:rPr lang="en-US" altLang="zh-CN" sz="2000" spc="-4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are</a:t>
            </a:r>
            <a:r>
              <a:rPr lang="en-US" altLang="zh-CN" sz="20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monomer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06" name="Text Box106"/>
          <p:cNvSpPr txBox="1"/>
          <p:nvPr/>
        </p:nvSpPr>
        <p:spPr>
          <a:xfrm>
            <a:off x="1160374" y="2752019"/>
            <a:ext cx="2250387" cy="28174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18"/>
              </a:lnSpc>
            </a:pPr>
            <a:r>
              <a:rPr lang="en-US" altLang="zh-CN" sz="1600" spc="145" dirty="0">
                <a:solidFill>
                  <a:srgbClr val="92D050"/>
                </a:solidFill>
                <a:latin typeface="Wingdings"/>
                <a:ea typeface="Wingdings"/>
                <a:cs typeface="Wingdings"/>
              </a:rPr>
              <a:t></a:t>
            </a:r>
            <a:r>
              <a:rPr lang="en-US" altLang="zh-CN" sz="1600" spc="-302" dirty="0">
                <a:solidFill>
                  <a:srgbClr val="92D050"/>
                </a:solidFill>
                <a:latin typeface="Wingdings"/>
                <a:ea typeface="Wingdings"/>
                <a:cs typeface="Wingdings"/>
              </a:rPr>
              <a:t> </a:t>
            </a:r>
            <a:r>
              <a:rPr lang="en-US" altLang="zh-CN" sz="2000" spc="2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Nitrogenous</a:t>
            </a:r>
            <a:r>
              <a:rPr lang="en-US" altLang="zh-CN" sz="2000" spc="-33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bases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07" name="Text Box107"/>
          <p:cNvSpPr txBox="1"/>
          <p:nvPr/>
        </p:nvSpPr>
        <p:spPr>
          <a:xfrm>
            <a:off x="1617599" y="2992019"/>
            <a:ext cx="1146458" cy="28564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49"/>
              </a:lnSpc>
            </a:pPr>
            <a:r>
              <a:rPr lang="en-US" altLang="zh-CN" sz="20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000" spc="144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Purines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08" name="Text Box108"/>
          <p:cNvSpPr txBox="1"/>
          <p:nvPr/>
        </p:nvSpPr>
        <p:spPr>
          <a:xfrm>
            <a:off x="1617599" y="3236517"/>
            <a:ext cx="1508980" cy="28530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46"/>
              </a:lnSpc>
            </a:pPr>
            <a:r>
              <a:rPr lang="en-US" altLang="zh-CN" sz="20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000" spc="144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Pyrimidine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09" name="Text Box109"/>
          <p:cNvSpPr txBox="1"/>
          <p:nvPr/>
        </p:nvSpPr>
        <p:spPr>
          <a:xfrm>
            <a:off x="1160374" y="3764335"/>
            <a:ext cx="975556" cy="2817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18"/>
              </a:lnSpc>
            </a:pPr>
            <a:r>
              <a:rPr lang="en-US" altLang="zh-CN" sz="1700" spc="171" dirty="0">
                <a:solidFill>
                  <a:srgbClr val="92D050"/>
                </a:solidFill>
                <a:latin typeface="Wingdings"/>
                <a:ea typeface="Wingdings"/>
                <a:cs typeface="Wingdings"/>
              </a:rPr>
              <a:t></a:t>
            </a:r>
            <a:r>
              <a:rPr lang="en-US" altLang="zh-CN" sz="1700" spc="-524" dirty="0">
                <a:solidFill>
                  <a:srgbClr val="92D050"/>
                </a:solidFill>
                <a:latin typeface="Wingdings"/>
                <a:ea typeface="Wingdings"/>
                <a:cs typeface="Wingdings"/>
              </a:rPr>
              <a:t> </a:t>
            </a:r>
            <a:r>
              <a:rPr lang="en-US" altLang="zh-CN" sz="2000" spc="3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Sugar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0" name="Text Box110"/>
          <p:cNvSpPr txBox="1"/>
          <p:nvPr/>
        </p:nvSpPr>
        <p:spPr>
          <a:xfrm>
            <a:off x="1617599" y="4016805"/>
            <a:ext cx="1088024" cy="28530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46"/>
              </a:lnSpc>
            </a:pPr>
            <a:r>
              <a:rPr lang="en-US" altLang="zh-CN" sz="20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000" spc="144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Ribose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1" name="Text Box111"/>
          <p:cNvSpPr txBox="1"/>
          <p:nvPr/>
        </p:nvSpPr>
        <p:spPr>
          <a:xfrm>
            <a:off x="1617599" y="4260644"/>
            <a:ext cx="1749107" cy="28530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46"/>
              </a:lnSpc>
            </a:pPr>
            <a:r>
              <a:rPr lang="en-US" altLang="zh-CN" sz="20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000" spc="194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Deoxyribose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2" name="Text Box112"/>
          <p:cNvSpPr txBox="1"/>
          <p:nvPr/>
        </p:nvSpPr>
        <p:spPr>
          <a:xfrm>
            <a:off x="4632325" y="3484829"/>
            <a:ext cx="1529182" cy="33741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7"/>
              </a:lnSpc>
            </a:pP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Nucleosides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13" name="Text Box113"/>
          <p:cNvSpPr txBox="1"/>
          <p:nvPr/>
        </p:nvSpPr>
        <p:spPr>
          <a:xfrm>
            <a:off x="1160374" y="4842716"/>
            <a:ext cx="201457" cy="22713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788"/>
              </a:lnSpc>
            </a:pPr>
            <a:r>
              <a:rPr lang="en-US" altLang="zh-CN" sz="1600" spc="174" dirty="0">
                <a:solidFill>
                  <a:srgbClr val="92D050"/>
                </a:solidFill>
                <a:latin typeface="Wingdings"/>
                <a:ea typeface="Wingdings"/>
                <a:cs typeface="Wingdings"/>
              </a:rPr>
              <a:t></a:t>
            </a:r>
            <a:endParaRPr lang="en-US" altLang="zh-CN" sz="1600">
              <a:latin typeface="Wingdings"/>
              <a:ea typeface="Wingdings"/>
              <a:cs typeface="Wingdings"/>
            </a:endParaRPr>
          </a:p>
        </p:txBody>
      </p:sp>
      <p:sp>
        <p:nvSpPr>
          <p:cNvPr id="114" name="Text Box114"/>
          <p:cNvSpPr txBox="1"/>
          <p:nvPr/>
        </p:nvSpPr>
        <p:spPr>
          <a:xfrm>
            <a:off x="1503299" y="4800910"/>
            <a:ext cx="3863101" cy="28174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18"/>
              </a:lnSpc>
            </a:pPr>
            <a:r>
              <a:rPr lang="en-US" altLang="zh-CN" sz="2000" spc="2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Phosphates</a:t>
            </a:r>
            <a:r>
              <a:rPr lang="en-US" altLang="zh-CN" sz="2000" spc="-35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+</a:t>
            </a:r>
            <a:r>
              <a:rPr lang="en-US" altLang="zh-CN" sz="2000" spc="-9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nucleoside</a:t>
            </a:r>
            <a:r>
              <a:rPr lang="en-US" altLang="zh-CN" sz="2000" spc="-41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=</a:t>
            </a:r>
            <a:r>
              <a:rPr lang="en-US" altLang="zh-CN" sz="200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nucleotide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12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45299"/>
          </a:xfrm>
          <a:prstGeom prst="rect">
            <a:avLst/>
          </a:prstGeom>
          <a:noFill/>
        </p:spPr>
      </p:pic>
      <p:sp>
        <p:nvSpPr>
          <p:cNvPr id="122" name="Text Box122"/>
          <p:cNvSpPr txBox="1"/>
          <p:nvPr/>
        </p:nvSpPr>
        <p:spPr>
          <a:xfrm>
            <a:off x="2544191" y="392437"/>
            <a:ext cx="3600173" cy="46631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672"/>
              </a:lnSpc>
            </a:pPr>
            <a:r>
              <a:rPr lang="en-US" altLang="zh-CN" sz="3200" spc="-351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THE</a:t>
            </a:r>
            <a:r>
              <a:rPr lang="en-US" altLang="zh-CN" sz="3200" spc="-78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3200" spc="-377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EARLY</a:t>
            </a:r>
            <a:r>
              <a:rPr lang="en-US" altLang="zh-CN" sz="3200" spc="-101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3200" spc="-349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EFFORTS</a:t>
            </a:r>
            <a:endParaRPr lang="en-US" altLang="zh-CN" sz="3200">
              <a:latin typeface="Arial"/>
              <a:ea typeface="Arial"/>
              <a:cs typeface="Arial"/>
            </a:endParaRPr>
          </a:p>
        </p:txBody>
      </p:sp>
      <p:sp>
        <p:nvSpPr>
          <p:cNvPr id="123" name="Text Box123"/>
          <p:cNvSpPr txBox="1"/>
          <p:nvPr/>
        </p:nvSpPr>
        <p:spPr>
          <a:xfrm>
            <a:off x="847039" y="997660"/>
            <a:ext cx="7395359" cy="75499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343205" indent="-343205" algn="l" rtl="0">
              <a:lnSpc>
                <a:spcPts val="2972"/>
              </a:lnSpc>
            </a:pP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800" spc="94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1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By</a:t>
            </a:r>
            <a:r>
              <a:rPr lang="en-US" altLang="zh-CN" sz="2400" spc="3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early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1900</a:t>
            </a:r>
            <a:r>
              <a:rPr lang="en-US" altLang="zh-CN" sz="2400" spc="-4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’s</a:t>
            </a:r>
            <a:r>
              <a:rPr lang="en-US" altLang="zh-CN" sz="2400" spc="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it</a:t>
            </a:r>
            <a:r>
              <a:rPr lang="en-US" altLang="zh-CN" sz="2400" spc="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was</a:t>
            </a:r>
            <a:r>
              <a:rPr lang="en-US" altLang="zh-CN" sz="2400" spc="2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known</a:t>
            </a:r>
            <a:r>
              <a:rPr lang="en-US" altLang="zh-CN" sz="2400" spc="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that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chromosomes</a:t>
            </a:r>
            <a:r>
              <a:rPr lang="en-US" altLang="zh-CN" sz="2400" spc="-2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carry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genetic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(hereditary)</a:t>
            </a:r>
            <a:r>
              <a:rPr lang="en-US" altLang="zh-CN" sz="2400" spc="4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information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24" name="Text Box124"/>
          <p:cNvSpPr txBox="1"/>
          <p:nvPr/>
        </p:nvSpPr>
        <p:spPr>
          <a:xfrm>
            <a:off x="847039" y="2394025"/>
            <a:ext cx="7267825" cy="39796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34"/>
              </a:lnSpc>
            </a:pP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800" spc="94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Chromosomes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consist</a:t>
            </a:r>
            <a:r>
              <a:rPr lang="en-US" altLang="zh-CN" sz="24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4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8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(deoxyribonucleic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acid)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12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grpSp>
        <p:nvGrpSpPr>
          <p:cNvPr id="126" name="Group126"/>
          <p:cNvGrpSpPr/>
          <p:nvPr/>
        </p:nvGrpSpPr>
        <p:grpSpPr>
          <a:xfrm>
            <a:off x="25908" y="2478940"/>
            <a:ext cx="9118092" cy="3586580"/>
            <a:chOff x="25908" y="2478940"/>
            <a:chExt cx="9118092" cy="3586580"/>
          </a:xfrm>
        </p:grpSpPr>
        <p:sp>
          <p:nvSpPr>
            <p:cNvPr id="127" name="Path127"/>
            <p:cNvSpPr/>
            <p:nvPr/>
          </p:nvSpPr>
          <p:spPr>
            <a:xfrm>
              <a:off x="1987296" y="5329428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28" name="Path128"/>
            <p:cNvSpPr/>
            <p:nvPr/>
          </p:nvSpPr>
          <p:spPr>
            <a:xfrm>
              <a:off x="3212592" y="536448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29" name="Path129"/>
            <p:cNvSpPr/>
            <p:nvPr/>
          </p:nvSpPr>
          <p:spPr>
            <a:xfrm>
              <a:off x="4376928" y="537210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30" name="Path130"/>
            <p:cNvSpPr/>
            <p:nvPr/>
          </p:nvSpPr>
          <p:spPr>
            <a:xfrm>
              <a:off x="5544312" y="536448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31" name="Path131"/>
            <p:cNvSpPr/>
            <p:nvPr/>
          </p:nvSpPr>
          <p:spPr>
            <a:xfrm>
              <a:off x="6769609" y="5378196"/>
              <a:ext cx="128015" cy="661416"/>
            </a:xfrm>
            <a:custGeom>
              <a:avLst/>
              <a:gdLst/>
              <a:ahLst/>
              <a:cxnLst/>
              <a:rect l="l" t="t" r="r" b="b"/>
              <a:pathLst>
                <a:path w="128015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132" name="Image13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08" y="5875020"/>
              <a:ext cx="9118092" cy="190500"/>
            </a:xfrm>
            <a:prstGeom prst="rect">
              <a:avLst/>
            </a:prstGeom>
            <a:noFill/>
          </p:spPr>
        </p:pic>
        <p:sp>
          <p:nvSpPr>
            <p:cNvPr id="133" name="Path133"/>
            <p:cNvSpPr/>
            <p:nvPr/>
          </p:nvSpPr>
          <p:spPr>
            <a:xfrm>
              <a:off x="890778" y="2494026"/>
              <a:ext cx="225552" cy="3433572"/>
            </a:xfrm>
            <a:custGeom>
              <a:avLst/>
              <a:gdLst/>
              <a:ahLst/>
              <a:cxnLst/>
              <a:rect l="l" t="t" r="r" b="b"/>
              <a:pathLst>
                <a:path w="225552" h="3433572">
                  <a:moveTo>
                    <a:pt x="0" y="112776"/>
                  </a:moveTo>
                  <a:lnTo>
                    <a:pt x="112776" y="0"/>
                  </a:lnTo>
                  <a:lnTo>
                    <a:pt x="225552" y="112776"/>
                  </a:lnTo>
                  <a:lnTo>
                    <a:pt x="169164" y="112776"/>
                  </a:lnTo>
                  <a:lnTo>
                    <a:pt x="169164" y="3433572"/>
                  </a:lnTo>
                  <a:lnTo>
                    <a:pt x="56388" y="3433572"/>
                  </a:lnTo>
                  <a:lnTo>
                    <a:pt x="56388" y="112776"/>
                  </a:lnTo>
                  <a:lnTo>
                    <a:pt x="0" y="112776"/>
                  </a:lnTo>
                  <a:close/>
                </a:path>
              </a:pathLst>
            </a:custGeom>
            <a:solidFill>
              <a:srgbClr val="00B0F0">
                <a:alpha val="100000"/>
              </a:srgbClr>
            </a:solidFill>
            <a:ln w="0" cap="sq">
              <a:solidFill>
                <a:srgbClr val="00B0F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34" name="Path134"/>
            <p:cNvSpPr/>
            <p:nvPr/>
          </p:nvSpPr>
          <p:spPr>
            <a:xfrm>
              <a:off x="875691" y="2478940"/>
              <a:ext cx="266394" cy="3459326"/>
            </a:xfrm>
            <a:custGeom>
              <a:avLst/>
              <a:gdLst/>
              <a:ahLst/>
              <a:cxnLst/>
              <a:rect l="l" t="t" r="r" b="b"/>
              <a:pathLst>
                <a:path w="266394" h="3459326">
                  <a:moveTo>
                    <a:pt x="15087" y="127862"/>
                  </a:moveTo>
                  <a:lnTo>
                    <a:pt x="127863" y="15087"/>
                  </a:lnTo>
                  <a:lnTo>
                    <a:pt x="240639" y="127862"/>
                  </a:lnTo>
                  <a:lnTo>
                    <a:pt x="184251" y="127862"/>
                  </a:lnTo>
                  <a:lnTo>
                    <a:pt x="184251" y="3448659"/>
                  </a:lnTo>
                  <a:lnTo>
                    <a:pt x="71475" y="3448659"/>
                  </a:lnTo>
                  <a:lnTo>
                    <a:pt x="71475" y="127862"/>
                  </a:lnTo>
                  <a:lnTo>
                    <a:pt x="15087" y="127862"/>
                  </a:lnTo>
                  <a:close/>
                </a:path>
              </a:pathLst>
            </a:custGeom>
            <a:solidFill>
              <a:srgbClr val="00B0F0">
                <a:alpha val="0"/>
              </a:srgbClr>
            </a:solidFill>
            <a:ln w="10668" cap="sq">
              <a:solidFill>
                <a:srgbClr val="5B6E7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pic>
        <p:nvPicPr>
          <p:cNvPr id="135" name="Image13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3616" y="374904"/>
            <a:ext cx="1946148" cy="1973580"/>
          </a:xfrm>
          <a:prstGeom prst="rect">
            <a:avLst/>
          </a:prstGeom>
          <a:noFill/>
        </p:spPr>
      </p:pic>
      <p:sp>
        <p:nvSpPr>
          <p:cNvPr id="136" name="Text Box136"/>
          <p:cNvSpPr txBox="1"/>
          <p:nvPr/>
        </p:nvSpPr>
        <p:spPr>
          <a:xfrm>
            <a:off x="759257" y="1631315"/>
            <a:ext cx="1728470" cy="25488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07"/>
              </a:lnSpc>
            </a:pPr>
            <a:r>
              <a:rPr lang="en-US" altLang="zh-CN" sz="1800" b="1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Gregor</a:t>
            </a:r>
            <a:r>
              <a:rPr lang="en-US" altLang="zh-CN" sz="1800" b="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Mendel</a:t>
            </a:r>
            <a:r>
              <a:rPr lang="en-US" altLang="zh-CN" sz="1800" b="1" spc="9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: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37" name="Text Box137"/>
          <p:cNvSpPr txBox="1"/>
          <p:nvPr/>
        </p:nvSpPr>
        <p:spPr>
          <a:xfrm>
            <a:off x="759257" y="1905635"/>
            <a:ext cx="3477615" cy="25488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07"/>
              </a:lnSpc>
            </a:pP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Introduces</a:t>
            </a:r>
            <a:r>
              <a:rPr lang="en-US" altLang="zh-CN" sz="1800" spc="1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the</a:t>
            </a:r>
            <a:r>
              <a:rPr lang="en-US" altLang="zh-CN" sz="1800" spc="-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concept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of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heredity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38" name="Text Box138"/>
          <p:cNvSpPr txBox="1"/>
          <p:nvPr/>
        </p:nvSpPr>
        <p:spPr>
          <a:xfrm>
            <a:off x="759257" y="6072226"/>
            <a:ext cx="453238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1865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39" name="Text Box139"/>
          <p:cNvSpPr txBox="1"/>
          <p:nvPr/>
        </p:nvSpPr>
        <p:spPr>
          <a:xfrm>
            <a:off x="1839468" y="6072226"/>
            <a:ext cx="1670914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1909</a:t>
            </a:r>
            <a:r>
              <a:rPr lang="en-US" altLang="zh-CN" sz="1800" spc="5928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11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1911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40" name="Text Box140"/>
          <p:cNvSpPr txBox="1"/>
          <p:nvPr/>
        </p:nvSpPr>
        <p:spPr>
          <a:xfrm>
            <a:off x="4232783" y="6072226"/>
            <a:ext cx="454152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2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1929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41" name="Text Box141"/>
          <p:cNvSpPr txBox="1"/>
          <p:nvPr/>
        </p:nvSpPr>
        <p:spPr>
          <a:xfrm>
            <a:off x="5402326" y="6033211"/>
            <a:ext cx="453238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1944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42" name="Text Box142"/>
          <p:cNvSpPr txBox="1"/>
          <p:nvPr/>
        </p:nvSpPr>
        <p:spPr>
          <a:xfrm>
            <a:off x="6622035" y="6072226"/>
            <a:ext cx="453237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1950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83768" y="2636912"/>
            <a:ext cx="66602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>
                <a:solidFill>
                  <a:srgbClr val="FFFF00"/>
                </a:solidFill>
              </a:rPr>
              <a:t>Mendel's Laws are as follows</a:t>
            </a:r>
            <a:r>
              <a:rPr lang="en-IN" sz="2400" b="1" dirty="0" smtClean="0">
                <a:solidFill>
                  <a:srgbClr val="FFFF00"/>
                </a:solidFill>
              </a:rPr>
              <a:t>:</a:t>
            </a:r>
            <a:r>
              <a:rPr lang="en-IN" sz="2400" dirty="0" smtClean="0">
                <a:solidFill>
                  <a:srgbClr val="FFFF00"/>
                </a:solidFill>
              </a:rPr>
              <a:t> </a:t>
            </a:r>
          </a:p>
          <a:p>
            <a:r>
              <a:rPr lang="en-IN" sz="2400" b="1" dirty="0" smtClean="0">
                <a:solidFill>
                  <a:srgbClr val="FFFF00"/>
                </a:solidFill>
              </a:rPr>
              <a:t>1. the Law of Dominance</a:t>
            </a:r>
            <a:r>
              <a:rPr lang="en-IN" sz="2400" dirty="0" smtClean="0">
                <a:solidFill>
                  <a:srgbClr val="FFFF00"/>
                </a:solidFill>
              </a:rPr>
              <a:t> </a:t>
            </a:r>
            <a:br>
              <a:rPr lang="en-IN" sz="2400" dirty="0" smtClean="0">
                <a:solidFill>
                  <a:srgbClr val="FFFF00"/>
                </a:solidFill>
              </a:rPr>
            </a:br>
            <a:r>
              <a:rPr lang="en-IN" sz="2400" b="1" dirty="0" smtClean="0">
                <a:solidFill>
                  <a:srgbClr val="FFFF00"/>
                </a:solidFill>
              </a:rPr>
              <a:t>2. the Law of Segregation</a:t>
            </a:r>
            <a:r>
              <a:rPr lang="en-IN" sz="2400" dirty="0" smtClean="0">
                <a:solidFill>
                  <a:srgbClr val="FFFF00"/>
                </a:solidFill>
              </a:rPr>
              <a:t> </a:t>
            </a:r>
            <a:br>
              <a:rPr lang="en-IN" sz="2400" dirty="0" smtClean="0">
                <a:solidFill>
                  <a:srgbClr val="FFFF00"/>
                </a:solidFill>
              </a:rPr>
            </a:br>
            <a:r>
              <a:rPr lang="en-IN" sz="2400" b="1" dirty="0" smtClean="0">
                <a:solidFill>
                  <a:srgbClr val="FFFF00"/>
                </a:solidFill>
              </a:rPr>
              <a:t>3. the Law of Independent Assortment</a:t>
            </a:r>
          </a:p>
          <a:p>
            <a:r>
              <a:rPr lang="en-IN" dirty="0" smtClean="0">
                <a:solidFill>
                  <a:srgbClr val="FFFF00"/>
                </a:solidFill>
              </a:rPr>
              <a:t> </a:t>
            </a:r>
          </a:p>
          <a:p>
            <a:r>
              <a:rPr lang="en-US" sz="2400" dirty="0" err="1" smtClean="0">
                <a:solidFill>
                  <a:srgbClr val="FFFF00"/>
                </a:solidFill>
              </a:rPr>
              <a:t>Pisum</a:t>
            </a:r>
            <a:r>
              <a:rPr lang="en-US" sz="2400" dirty="0" smtClean="0">
                <a:solidFill>
                  <a:srgbClr val="FFFF00"/>
                </a:solidFill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</a:rPr>
              <a:t>sativum</a:t>
            </a:r>
            <a:r>
              <a:rPr lang="en-US" sz="2400" dirty="0" smtClean="0">
                <a:solidFill>
                  <a:srgbClr val="FFFF00"/>
                </a:solidFill>
              </a:rPr>
              <a:t> – pea plant – what are the seven characters? Selected  </a:t>
            </a:r>
            <a:endParaRPr lang="en-IN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Gregor Mendel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28600" y="1371600"/>
            <a:ext cx="8686800" cy="5257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•	“</a:t>
            </a:r>
            <a:r>
              <a:rPr kumimoji="0" lang="en-US" sz="2400" b="0" i="1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Experiments in Plant Hybridization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”, ca. 1865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Found a mathematical relationship between genotype and phenotype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Showed that traits are inherited in a predictable manner as “factors”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Provided a mechanism to drive evolution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Proposed that traits are determined by a pair of genes and hypothesized that the number of genes are cut in half during gametogenesis.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4" name="Picture 4" descr="mendel"/>
          <p:cNvPicPr>
            <a:picLocks noChangeAspect="1" noChangeArrowheads="1"/>
          </p:cNvPicPr>
          <p:nvPr/>
        </p:nvPicPr>
        <p:blipFill>
          <a:blip r:embed="rId2" cstate="print"/>
          <a:srcRect l="4854" r="22346" b="24019"/>
          <a:stretch>
            <a:fillRect/>
          </a:stretch>
        </p:blipFill>
        <p:spPr bwMode="auto">
          <a:xfrm>
            <a:off x="7391400" y="0"/>
            <a:ext cx="1341438" cy="205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14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grpSp>
        <p:nvGrpSpPr>
          <p:cNvPr id="144" name="Group144"/>
          <p:cNvGrpSpPr/>
          <p:nvPr/>
        </p:nvGrpSpPr>
        <p:grpSpPr>
          <a:xfrm>
            <a:off x="0" y="2478940"/>
            <a:ext cx="9144000" cy="3586580"/>
            <a:chOff x="0" y="2478940"/>
            <a:chExt cx="9144000" cy="3586580"/>
          </a:xfrm>
        </p:grpSpPr>
        <p:sp>
          <p:nvSpPr>
            <p:cNvPr id="145" name="Path145"/>
            <p:cNvSpPr/>
            <p:nvPr/>
          </p:nvSpPr>
          <p:spPr>
            <a:xfrm>
              <a:off x="1051560" y="537210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46" name="Path146"/>
            <p:cNvSpPr/>
            <p:nvPr/>
          </p:nvSpPr>
          <p:spPr>
            <a:xfrm>
              <a:off x="3212592" y="537210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47" name="Path147"/>
            <p:cNvSpPr/>
            <p:nvPr/>
          </p:nvSpPr>
          <p:spPr>
            <a:xfrm>
              <a:off x="4355592" y="5329428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48" name="Path148"/>
            <p:cNvSpPr/>
            <p:nvPr/>
          </p:nvSpPr>
          <p:spPr>
            <a:xfrm>
              <a:off x="5588508" y="5329428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49" name="Path149"/>
            <p:cNvSpPr/>
            <p:nvPr/>
          </p:nvSpPr>
          <p:spPr>
            <a:xfrm>
              <a:off x="6769609" y="5329428"/>
              <a:ext cx="128015" cy="661416"/>
            </a:xfrm>
            <a:custGeom>
              <a:avLst/>
              <a:gdLst/>
              <a:ahLst/>
              <a:cxnLst/>
              <a:rect l="l" t="t" r="r" b="b"/>
              <a:pathLst>
                <a:path w="128015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150" name="Image15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73496"/>
              <a:ext cx="9144000" cy="192024"/>
            </a:xfrm>
            <a:prstGeom prst="rect">
              <a:avLst/>
            </a:prstGeom>
            <a:noFill/>
          </p:spPr>
        </p:pic>
        <p:sp>
          <p:nvSpPr>
            <p:cNvPr id="151" name="Path151"/>
            <p:cNvSpPr/>
            <p:nvPr/>
          </p:nvSpPr>
          <p:spPr>
            <a:xfrm>
              <a:off x="2114550" y="2494026"/>
              <a:ext cx="225552" cy="3433572"/>
            </a:xfrm>
            <a:custGeom>
              <a:avLst/>
              <a:gdLst/>
              <a:ahLst/>
              <a:cxnLst/>
              <a:rect l="l" t="t" r="r" b="b"/>
              <a:pathLst>
                <a:path w="225552" h="3433572">
                  <a:moveTo>
                    <a:pt x="0" y="112776"/>
                  </a:moveTo>
                  <a:lnTo>
                    <a:pt x="112776" y="0"/>
                  </a:lnTo>
                  <a:lnTo>
                    <a:pt x="225552" y="112776"/>
                  </a:lnTo>
                  <a:lnTo>
                    <a:pt x="169164" y="112776"/>
                  </a:lnTo>
                  <a:lnTo>
                    <a:pt x="169164" y="3433572"/>
                  </a:lnTo>
                  <a:lnTo>
                    <a:pt x="56388" y="3433572"/>
                  </a:lnTo>
                  <a:lnTo>
                    <a:pt x="56388" y="112776"/>
                  </a:lnTo>
                  <a:lnTo>
                    <a:pt x="0" y="112776"/>
                  </a:lnTo>
                  <a:close/>
                </a:path>
              </a:pathLst>
            </a:custGeom>
            <a:solidFill>
              <a:srgbClr val="00B0F0">
                <a:alpha val="100000"/>
              </a:srgbClr>
            </a:solidFill>
            <a:ln w="0" cap="sq">
              <a:solidFill>
                <a:srgbClr val="00B0F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52" name="Path152"/>
            <p:cNvSpPr/>
            <p:nvPr/>
          </p:nvSpPr>
          <p:spPr>
            <a:xfrm>
              <a:off x="2099463" y="2478940"/>
              <a:ext cx="266394" cy="3459326"/>
            </a:xfrm>
            <a:custGeom>
              <a:avLst/>
              <a:gdLst/>
              <a:ahLst/>
              <a:cxnLst/>
              <a:rect l="l" t="t" r="r" b="b"/>
              <a:pathLst>
                <a:path w="266394" h="3459326">
                  <a:moveTo>
                    <a:pt x="15087" y="127862"/>
                  </a:moveTo>
                  <a:lnTo>
                    <a:pt x="127863" y="15087"/>
                  </a:lnTo>
                  <a:lnTo>
                    <a:pt x="240639" y="127862"/>
                  </a:lnTo>
                  <a:lnTo>
                    <a:pt x="184251" y="127862"/>
                  </a:lnTo>
                  <a:lnTo>
                    <a:pt x="184251" y="3448659"/>
                  </a:lnTo>
                  <a:lnTo>
                    <a:pt x="71475" y="3448659"/>
                  </a:lnTo>
                  <a:lnTo>
                    <a:pt x="71475" y="127862"/>
                  </a:lnTo>
                  <a:lnTo>
                    <a:pt x="15087" y="127862"/>
                  </a:lnTo>
                  <a:close/>
                </a:path>
              </a:pathLst>
            </a:custGeom>
            <a:solidFill>
              <a:srgbClr val="00B0F0">
                <a:alpha val="0"/>
              </a:srgbClr>
            </a:solidFill>
            <a:ln w="10668" cap="sq">
              <a:solidFill>
                <a:srgbClr val="5B6E7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pic>
        <p:nvPicPr>
          <p:cNvPr id="153" name="Image15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14745" y="477012"/>
            <a:ext cx="2011679" cy="2375916"/>
          </a:xfrm>
          <a:prstGeom prst="rect">
            <a:avLst/>
          </a:prstGeom>
          <a:noFill/>
        </p:spPr>
      </p:pic>
      <p:sp>
        <p:nvSpPr>
          <p:cNvPr id="154" name="Text Box154"/>
          <p:cNvSpPr txBox="1"/>
          <p:nvPr/>
        </p:nvSpPr>
        <p:spPr>
          <a:xfrm>
            <a:off x="759257" y="1762103"/>
            <a:ext cx="2258924" cy="25522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10"/>
              </a:lnSpc>
            </a:pPr>
            <a:r>
              <a:rPr lang="en-US" altLang="zh-CN" sz="1800" b="1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Wilhelm</a:t>
            </a:r>
            <a:r>
              <a:rPr lang="en-US" altLang="zh-CN" sz="1800" b="1" spc="-2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Johannsen: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55" name="Text Box155"/>
          <p:cNvSpPr txBox="1"/>
          <p:nvPr/>
        </p:nvSpPr>
        <p:spPr>
          <a:xfrm>
            <a:off x="759257" y="2037080"/>
            <a:ext cx="2222144" cy="25488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07"/>
              </a:lnSpc>
            </a:pPr>
            <a:r>
              <a:rPr lang="en-US" altLang="zh-CN" sz="1800" spc="-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Coins</a:t>
            </a:r>
            <a:r>
              <a:rPr lang="en-US" altLang="zh-CN" sz="1800" spc="1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the</a:t>
            </a:r>
            <a:r>
              <a:rPr lang="en-US" altLang="zh-CN" sz="1800" spc="-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term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“Gene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56" name="Text Box156"/>
          <p:cNvSpPr txBox="1"/>
          <p:nvPr/>
        </p:nvSpPr>
        <p:spPr>
          <a:xfrm>
            <a:off x="903122" y="6072226"/>
            <a:ext cx="454152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2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1865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57" name="Text Box157"/>
          <p:cNvSpPr txBox="1"/>
          <p:nvPr/>
        </p:nvSpPr>
        <p:spPr>
          <a:xfrm>
            <a:off x="2014982" y="6072226"/>
            <a:ext cx="1495400" cy="27112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135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1909</a:t>
            </a:r>
            <a:r>
              <a:rPr lang="en-US" altLang="zh-CN" sz="1800" spc="4546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11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1911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58" name="Text Box158"/>
          <p:cNvSpPr txBox="1"/>
          <p:nvPr/>
        </p:nvSpPr>
        <p:spPr>
          <a:xfrm>
            <a:off x="4216019" y="6072226"/>
            <a:ext cx="454152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2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1929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59" name="Text Box159"/>
          <p:cNvSpPr txBox="1"/>
          <p:nvPr/>
        </p:nvSpPr>
        <p:spPr>
          <a:xfrm>
            <a:off x="5475732" y="6072226"/>
            <a:ext cx="453238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1944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60" name="Text Box160"/>
          <p:cNvSpPr txBox="1"/>
          <p:nvPr/>
        </p:nvSpPr>
        <p:spPr>
          <a:xfrm>
            <a:off x="6622035" y="6072226"/>
            <a:ext cx="453237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1950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472608"/>
          </a:xfrm>
        </p:spPr>
        <p:txBody>
          <a:bodyPr>
            <a:normAutofit fontScale="55000" lnSpcReduction="20000"/>
          </a:bodyPr>
          <a:lstStyle/>
          <a:p>
            <a:endParaRPr lang="en-IN" dirty="0" smtClean="0"/>
          </a:p>
          <a:p>
            <a:pPr algn="just"/>
            <a:r>
              <a:rPr lang="en-IN" b="1" dirty="0" smtClean="0"/>
              <a:t> Section 2: General Biotechnology </a:t>
            </a:r>
          </a:p>
          <a:p>
            <a:pPr algn="just"/>
            <a:r>
              <a:rPr lang="en-IN" b="1" dirty="0" smtClean="0"/>
              <a:t>Biochemistry</a:t>
            </a:r>
            <a:r>
              <a:rPr lang="en-IN" dirty="0" smtClean="0"/>
              <a:t>: </a:t>
            </a:r>
            <a:r>
              <a:rPr lang="en-IN" dirty="0" err="1" smtClean="0"/>
              <a:t>Biomolecules</a:t>
            </a:r>
            <a:r>
              <a:rPr lang="en-IN" dirty="0" smtClean="0"/>
              <a:t>-structure and functions; Biological membranes, structure, action potential and transport processes; Enzymes- classification, kinetics and mechanism of action; Basic concepts and designs of metabolism (carbohydrates, lipids, amino acids and nucleic acids) photosynthesis, respiration and electron transport chain; Bioenergetics  </a:t>
            </a:r>
            <a:r>
              <a:rPr lang="en-IN" sz="4500" dirty="0" smtClean="0"/>
              <a:t>(</a:t>
            </a:r>
            <a:r>
              <a:rPr lang="en-IN" sz="4500" b="1" dirty="0" smtClean="0"/>
              <a:t>Biochemistry by </a:t>
            </a:r>
            <a:r>
              <a:rPr lang="en-IN" sz="4500" b="1" dirty="0" err="1" smtClean="0"/>
              <a:t>Lubert</a:t>
            </a:r>
            <a:r>
              <a:rPr lang="en-IN" sz="4500" b="1" dirty="0" smtClean="0"/>
              <a:t> </a:t>
            </a:r>
            <a:r>
              <a:rPr lang="en-IN" sz="4500" b="1" dirty="0" err="1" smtClean="0"/>
              <a:t>Stryer</a:t>
            </a:r>
            <a:r>
              <a:rPr lang="en-IN" sz="4500" b="1" dirty="0" smtClean="0"/>
              <a:t> or </a:t>
            </a:r>
            <a:r>
              <a:rPr lang="en-IN" sz="4400" b="1" dirty="0" err="1" smtClean="0"/>
              <a:t>Lehninger</a:t>
            </a:r>
            <a:r>
              <a:rPr lang="en-IN" sz="4400" b="1" dirty="0" smtClean="0"/>
              <a:t> Principles of </a:t>
            </a:r>
            <a:r>
              <a:rPr lang="en-IN" sz="4400" b="1" i="1" dirty="0" smtClean="0"/>
              <a:t>Biochemistry or </a:t>
            </a:r>
            <a:r>
              <a:rPr lang="en-IN" sz="4400" b="1" dirty="0" smtClean="0"/>
              <a:t>Biochemistry - Christopher </a:t>
            </a:r>
            <a:r>
              <a:rPr lang="en-IN" sz="4400" b="1" dirty="0" err="1" smtClean="0"/>
              <a:t>K.Matthews</a:t>
            </a:r>
            <a:r>
              <a:rPr lang="en-IN" sz="4500" dirty="0" smtClean="0"/>
              <a:t>)</a:t>
            </a:r>
            <a:r>
              <a:rPr lang="en-IN" dirty="0" smtClean="0"/>
              <a:t> </a:t>
            </a:r>
          </a:p>
          <a:p>
            <a:pPr algn="just"/>
            <a:r>
              <a:rPr lang="en-IN" b="1" dirty="0" smtClean="0"/>
              <a:t>Microbiology</a:t>
            </a:r>
            <a:r>
              <a:rPr lang="en-IN" dirty="0" smtClean="0"/>
              <a:t>: Viruses- structure and classification; Microbial classification and diversity(bacterial, algal and fungal); Methods in microbiology; Microbial growth and nutrition; Aerobic and anaerobic respiration; Nitrogen fixation; Microbial diseases and host-pathogen interaction  </a:t>
            </a:r>
            <a:r>
              <a:rPr lang="en-IN" sz="4500" dirty="0" smtClean="0"/>
              <a:t>(</a:t>
            </a:r>
            <a:r>
              <a:rPr lang="en-IN" sz="4500" b="1" dirty="0" smtClean="0"/>
              <a:t>Microbiology by </a:t>
            </a:r>
            <a:r>
              <a:rPr lang="en-IN" sz="4500" b="1" dirty="0" err="1" smtClean="0"/>
              <a:t>pelczar</a:t>
            </a:r>
            <a:r>
              <a:rPr lang="en-IN" sz="4500" b="1" dirty="0" smtClean="0"/>
              <a:t> or </a:t>
            </a:r>
            <a:r>
              <a:rPr lang="en-IN" sz="5100" b="1" dirty="0" smtClean="0"/>
              <a:t>Prescott's Microbiology</a:t>
            </a:r>
            <a:r>
              <a:rPr lang="en-IN" sz="4500" b="1" dirty="0" smtClean="0"/>
              <a:t>)</a:t>
            </a:r>
            <a:endParaRPr lang="en-IN" b="1" dirty="0" smtClean="0"/>
          </a:p>
          <a:p>
            <a:pPr algn="just"/>
            <a:r>
              <a:rPr lang="en-IN" b="1" dirty="0" smtClean="0"/>
              <a:t>Cell Biology</a:t>
            </a:r>
            <a:r>
              <a:rPr lang="en-IN" dirty="0" smtClean="0"/>
              <a:t>: Prokaryotic and eukaryotic cell structure; Cell cycle and cell growth control; Cell-Cell communication, Cell </a:t>
            </a:r>
            <a:r>
              <a:rPr lang="en-IN" dirty="0" err="1" smtClean="0"/>
              <a:t>signaling</a:t>
            </a:r>
            <a:r>
              <a:rPr lang="en-IN" dirty="0" smtClean="0"/>
              <a:t> and signal transduction (</a:t>
            </a:r>
            <a:r>
              <a:rPr lang="en-IN" sz="4400" b="1" i="1" dirty="0" smtClean="0"/>
              <a:t>Molecular biology</a:t>
            </a:r>
            <a:r>
              <a:rPr lang="en-IN" sz="4400" b="1" dirty="0" smtClean="0"/>
              <a:t> of the </a:t>
            </a:r>
            <a:r>
              <a:rPr lang="en-IN" sz="4400" b="1" i="1" dirty="0" smtClean="0"/>
              <a:t>cell</a:t>
            </a:r>
            <a:r>
              <a:rPr lang="en-IN" sz="4400" b="1" dirty="0" smtClean="0"/>
              <a:t> - Bruce </a:t>
            </a:r>
            <a:r>
              <a:rPr lang="en-IN" sz="4400" b="1" dirty="0" err="1" smtClean="0"/>
              <a:t>Alberts</a:t>
            </a:r>
            <a:r>
              <a:rPr lang="en-IN" sz="4400" b="1" dirty="0" smtClean="0"/>
              <a:t> or </a:t>
            </a:r>
            <a:r>
              <a:rPr lang="en-IN" sz="5100" b="1" dirty="0" err="1" smtClean="0"/>
              <a:t>or</a:t>
            </a:r>
            <a:r>
              <a:rPr lang="en-IN" sz="5100" b="1" dirty="0" smtClean="0"/>
              <a:t> </a:t>
            </a:r>
            <a:r>
              <a:rPr lang="en-IN" sz="4400" b="1" dirty="0" smtClean="0"/>
              <a:t>Cell Biology: De </a:t>
            </a:r>
            <a:r>
              <a:rPr lang="en-IN" sz="4400" b="1" dirty="0" err="1" smtClean="0"/>
              <a:t>Roberties</a:t>
            </a:r>
            <a:r>
              <a:rPr lang="en-IN" sz="4400" b="1" dirty="0" smtClean="0"/>
              <a:t>.</a:t>
            </a:r>
            <a:r>
              <a:rPr lang="en-IN" dirty="0" smtClean="0"/>
              <a:t>) </a:t>
            </a:r>
          </a:p>
          <a:p>
            <a:pPr algn="just"/>
            <a:endParaRPr lang="en-US" dirty="0" smtClean="0"/>
          </a:p>
          <a:p>
            <a:pPr>
              <a:buNone/>
            </a:pPr>
            <a:r>
              <a:rPr lang="en-IN" dirty="0" smtClean="0"/>
              <a:t>Biotechnology- A problem approach by </a:t>
            </a:r>
            <a:r>
              <a:rPr lang="en-IN" dirty="0" smtClean="0">
                <a:hlinkClick r:id="rId2"/>
              </a:rPr>
              <a:t>USHA MINA</a:t>
            </a:r>
            <a:r>
              <a:rPr lang="en-IN" dirty="0" smtClean="0"/>
              <a:t> ,PRANAV KUMAR</a:t>
            </a:r>
          </a:p>
          <a:p>
            <a:pPr algn="just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16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162" name="Image16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72" y="188640"/>
            <a:ext cx="1888236" cy="2161032"/>
          </a:xfrm>
          <a:prstGeom prst="rect">
            <a:avLst/>
          </a:prstGeom>
          <a:noFill/>
        </p:spPr>
      </p:pic>
      <p:grpSp>
        <p:nvGrpSpPr>
          <p:cNvPr id="163" name="Group163"/>
          <p:cNvGrpSpPr/>
          <p:nvPr/>
        </p:nvGrpSpPr>
        <p:grpSpPr>
          <a:xfrm>
            <a:off x="0" y="2517040"/>
            <a:ext cx="9144000" cy="3562196"/>
            <a:chOff x="0" y="2517040"/>
            <a:chExt cx="9144000" cy="3562196"/>
          </a:xfrm>
        </p:grpSpPr>
        <p:sp>
          <p:nvSpPr>
            <p:cNvPr id="164" name="Path164"/>
            <p:cNvSpPr/>
            <p:nvPr/>
          </p:nvSpPr>
          <p:spPr>
            <a:xfrm>
              <a:off x="909828" y="537210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5" name="Path165"/>
            <p:cNvSpPr/>
            <p:nvPr/>
          </p:nvSpPr>
          <p:spPr>
            <a:xfrm>
              <a:off x="2151888" y="537210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6" name="Path166"/>
            <p:cNvSpPr/>
            <p:nvPr/>
          </p:nvSpPr>
          <p:spPr>
            <a:xfrm>
              <a:off x="4355592" y="5329428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7" name="Path167"/>
            <p:cNvSpPr/>
            <p:nvPr/>
          </p:nvSpPr>
          <p:spPr>
            <a:xfrm>
              <a:off x="5443728" y="5329428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8" name="Path168"/>
            <p:cNvSpPr/>
            <p:nvPr/>
          </p:nvSpPr>
          <p:spPr>
            <a:xfrm>
              <a:off x="6769609" y="5329428"/>
              <a:ext cx="128015" cy="661416"/>
            </a:xfrm>
            <a:custGeom>
              <a:avLst/>
              <a:gdLst/>
              <a:ahLst/>
              <a:cxnLst/>
              <a:rect l="l" t="t" r="r" b="b"/>
              <a:pathLst>
                <a:path w="128015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169" name="Image16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887212"/>
              <a:ext cx="9144000" cy="192024"/>
            </a:xfrm>
            <a:prstGeom prst="rect">
              <a:avLst/>
            </a:prstGeom>
            <a:noFill/>
          </p:spPr>
        </p:pic>
        <p:sp>
          <p:nvSpPr>
            <p:cNvPr id="170" name="Path170"/>
            <p:cNvSpPr/>
            <p:nvPr/>
          </p:nvSpPr>
          <p:spPr>
            <a:xfrm>
              <a:off x="3274314" y="2532126"/>
              <a:ext cx="182880" cy="3433572"/>
            </a:xfrm>
            <a:custGeom>
              <a:avLst/>
              <a:gdLst/>
              <a:ahLst/>
              <a:cxnLst/>
              <a:rect l="l" t="t" r="r" b="b"/>
              <a:pathLst>
                <a:path w="182880" h="3433572">
                  <a:moveTo>
                    <a:pt x="0" y="91440"/>
                  </a:moveTo>
                  <a:lnTo>
                    <a:pt x="91440" y="0"/>
                  </a:lnTo>
                  <a:lnTo>
                    <a:pt x="182880" y="91440"/>
                  </a:lnTo>
                  <a:lnTo>
                    <a:pt x="137160" y="91440"/>
                  </a:lnTo>
                  <a:lnTo>
                    <a:pt x="137160" y="3433572"/>
                  </a:lnTo>
                  <a:lnTo>
                    <a:pt x="45720" y="3433572"/>
                  </a:lnTo>
                  <a:lnTo>
                    <a:pt x="45720" y="91440"/>
                  </a:lnTo>
                  <a:lnTo>
                    <a:pt x="0" y="91440"/>
                  </a:lnTo>
                  <a:close/>
                </a:path>
              </a:pathLst>
            </a:custGeom>
            <a:solidFill>
              <a:srgbClr val="00B0F0">
                <a:alpha val="100000"/>
              </a:srgbClr>
            </a:solidFill>
            <a:ln w="0" cap="sq">
              <a:solidFill>
                <a:srgbClr val="00B0F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71" name="Path171"/>
            <p:cNvSpPr/>
            <p:nvPr/>
          </p:nvSpPr>
          <p:spPr>
            <a:xfrm>
              <a:off x="3259227" y="2517040"/>
              <a:ext cx="223722" cy="3459326"/>
            </a:xfrm>
            <a:custGeom>
              <a:avLst/>
              <a:gdLst/>
              <a:ahLst/>
              <a:cxnLst/>
              <a:rect l="l" t="t" r="r" b="b"/>
              <a:pathLst>
                <a:path w="223722" h="3459326">
                  <a:moveTo>
                    <a:pt x="15087" y="106527"/>
                  </a:moveTo>
                  <a:lnTo>
                    <a:pt x="106527" y="15087"/>
                  </a:lnTo>
                  <a:lnTo>
                    <a:pt x="197967" y="106527"/>
                  </a:lnTo>
                  <a:lnTo>
                    <a:pt x="152247" y="106527"/>
                  </a:lnTo>
                  <a:lnTo>
                    <a:pt x="152247" y="3448659"/>
                  </a:lnTo>
                  <a:lnTo>
                    <a:pt x="60807" y="3448659"/>
                  </a:lnTo>
                  <a:lnTo>
                    <a:pt x="60807" y="106527"/>
                  </a:lnTo>
                  <a:lnTo>
                    <a:pt x="15087" y="106527"/>
                  </a:lnTo>
                  <a:close/>
                </a:path>
              </a:pathLst>
            </a:custGeom>
            <a:solidFill>
              <a:srgbClr val="00B0F0">
                <a:alpha val="0"/>
              </a:srgbClr>
            </a:solidFill>
            <a:ln w="10668" cap="sq">
              <a:solidFill>
                <a:srgbClr val="5B6E7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72" name="Text Box172"/>
          <p:cNvSpPr txBox="1"/>
          <p:nvPr/>
        </p:nvSpPr>
        <p:spPr>
          <a:xfrm>
            <a:off x="759257" y="1762103"/>
            <a:ext cx="2464033" cy="25522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2010"/>
              </a:lnSpc>
            </a:pPr>
            <a:r>
              <a:rPr lang="en-US" altLang="zh-CN" sz="1800" b="1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Thomas</a:t>
            </a:r>
            <a:r>
              <a:rPr lang="en-US" altLang="zh-CN" sz="1800" b="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Hunt</a:t>
            </a:r>
            <a:r>
              <a:rPr lang="en-US" altLang="zh-CN" sz="1800" b="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Morgan:</a:t>
            </a: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173" name="Text Box173"/>
          <p:cNvSpPr txBox="1"/>
          <p:nvPr/>
        </p:nvSpPr>
        <p:spPr>
          <a:xfrm>
            <a:off x="759257" y="2037080"/>
            <a:ext cx="5305043" cy="25488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2007"/>
              </a:lnSpc>
            </a:pP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Discovers</a:t>
            </a:r>
            <a:r>
              <a:rPr lang="en-US" altLang="zh-CN" sz="1800" spc="1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that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genes</a:t>
            </a:r>
            <a:r>
              <a:rPr lang="en-US" altLang="zh-CN" sz="1800" spc="1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are</a:t>
            </a:r>
            <a:r>
              <a:rPr lang="en-US" altLang="zh-CN" sz="1800" spc="-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responsible</a:t>
            </a:r>
            <a:r>
              <a:rPr lang="en-US" altLang="zh-CN" sz="1800" spc="1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for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inheritance</a:t>
            </a: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174" name="Text Box174"/>
          <p:cNvSpPr txBox="1"/>
          <p:nvPr/>
        </p:nvSpPr>
        <p:spPr>
          <a:xfrm>
            <a:off x="761086" y="6046337"/>
            <a:ext cx="453378" cy="26232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6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1865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75" name="Text Box175"/>
          <p:cNvSpPr txBox="1"/>
          <p:nvPr/>
        </p:nvSpPr>
        <p:spPr>
          <a:xfrm>
            <a:off x="2004060" y="6047232"/>
            <a:ext cx="1659357" cy="27538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168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1909</a:t>
            </a:r>
            <a:r>
              <a:rPr lang="en-US" altLang="zh-CN" sz="1800" spc="5837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11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1911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76" name="Text Box176"/>
          <p:cNvSpPr txBox="1"/>
          <p:nvPr/>
        </p:nvSpPr>
        <p:spPr>
          <a:xfrm>
            <a:off x="4216019" y="6047232"/>
            <a:ext cx="454152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2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1929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77" name="Text Box177"/>
          <p:cNvSpPr txBox="1"/>
          <p:nvPr/>
        </p:nvSpPr>
        <p:spPr>
          <a:xfrm>
            <a:off x="5296535" y="6060643"/>
            <a:ext cx="453238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1944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78" name="Text Box178"/>
          <p:cNvSpPr txBox="1"/>
          <p:nvPr/>
        </p:nvSpPr>
        <p:spPr>
          <a:xfrm>
            <a:off x="6622035" y="6079236"/>
            <a:ext cx="453237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1950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7904" y="2420888"/>
            <a:ext cx="4968552" cy="290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Thomas Hunt Morgan</a:t>
            </a:r>
            <a:r>
              <a:rPr lang="en-US" sz="2000" dirty="0" smtClean="0">
                <a:latin typeface="Comic Sans MS" pitchFamily="66" charset="0"/>
              </a:rPr>
              <a:t> (1910) began </a:t>
            </a:r>
            <a:r>
              <a:rPr lang="en-US" sz="2000" dirty="0" smtClean="0">
                <a:solidFill>
                  <a:srgbClr val="FFFF00"/>
                </a:solidFill>
                <a:latin typeface="Comic Sans MS" pitchFamily="66" charset="0"/>
              </a:rPr>
              <a:t>studying hereditary traits in fruit flies  (</a:t>
            </a:r>
            <a:r>
              <a:rPr lang="en-IN" sz="2000" i="1" dirty="0" smtClean="0">
                <a:solidFill>
                  <a:srgbClr val="FFFF00"/>
                </a:solidFill>
              </a:rPr>
              <a:t>Drosophila </a:t>
            </a:r>
            <a:r>
              <a:rPr lang="en-IN" sz="2000" i="1" dirty="0" err="1" smtClean="0">
                <a:solidFill>
                  <a:srgbClr val="FFFF00"/>
                </a:solidFill>
              </a:rPr>
              <a:t>melanogaster</a:t>
            </a:r>
            <a:r>
              <a:rPr lang="en-IN" sz="2000" i="1" dirty="0" smtClean="0">
                <a:solidFill>
                  <a:srgbClr val="FFFF00"/>
                </a:solidFill>
              </a:rPr>
              <a:t>)</a:t>
            </a:r>
            <a:r>
              <a:rPr lang="en-US" sz="2000" dirty="0" smtClean="0">
                <a:solidFill>
                  <a:srgbClr val="FFFF00"/>
                </a:solidFill>
                <a:latin typeface="Comic Sans MS" pitchFamily="66" charset="0"/>
              </a:rPr>
              <a:t> </a:t>
            </a:r>
          </a:p>
          <a:p>
            <a:pPr marL="365125" indent="-365125">
              <a:lnSpc>
                <a:spcPct val="8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  <a:latin typeface="Comic Sans MS" pitchFamily="66" charset="0"/>
              </a:rPr>
              <a:t>Spatial arrangement of genes on chromosomes</a:t>
            </a:r>
          </a:p>
          <a:p>
            <a:pPr marL="365125" indent="-365125">
              <a:lnSpc>
                <a:spcPct val="8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  <a:latin typeface="Comic Sans MS" pitchFamily="66" charset="0"/>
              </a:rPr>
              <a:t>Sex-linked traits</a:t>
            </a:r>
          </a:p>
          <a:p>
            <a:pPr marL="365125" indent="-365125">
              <a:lnSpc>
                <a:spcPct val="8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  <a:latin typeface="Comic Sans MS" pitchFamily="66" charset="0"/>
              </a:rPr>
              <a:t>Crossing-over </a:t>
            </a:r>
            <a:r>
              <a:rPr lang="en-US" dirty="0" smtClean="0">
                <a:solidFill>
                  <a:srgbClr val="FFFF00"/>
                </a:solidFill>
                <a:latin typeface="Comic Sans MS" pitchFamily="66" charset="0"/>
                <a:cs typeface="Times New Roman" pitchFamily="18" charset="0"/>
              </a:rPr>
              <a:t>→ distance between linked genes</a:t>
            </a:r>
          </a:p>
          <a:p>
            <a:pPr marL="365125" indent="-365125">
              <a:lnSpc>
                <a:spcPct val="80000"/>
              </a:lnSpc>
              <a:buFontTx/>
              <a:buChar char="-"/>
            </a:pPr>
            <a:r>
              <a:rPr lang="en-US" dirty="0" smtClean="0">
                <a:solidFill>
                  <a:srgbClr val="FFFF00"/>
                </a:solidFill>
                <a:latin typeface="Comic Sans MS" pitchFamily="66" charset="0"/>
              </a:rPr>
              <a:t>Lead to Drosophila as one of the best-studied organisms in genetic research to this day. </a:t>
            </a:r>
          </a:p>
          <a:p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17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180" name="Image18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19545" y="156972"/>
            <a:ext cx="1691641" cy="1865376"/>
          </a:xfrm>
          <a:prstGeom prst="rect">
            <a:avLst/>
          </a:prstGeom>
          <a:noFill/>
        </p:spPr>
      </p:pic>
      <p:grpSp>
        <p:nvGrpSpPr>
          <p:cNvPr id="181" name="Group181"/>
          <p:cNvGrpSpPr/>
          <p:nvPr/>
        </p:nvGrpSpPr>
        <p:grpSpPr>
          <a:xfrm>
            <a:off x="0" y="2520088"/>
            <a:ext cx="9106916" cy="3545432"/>
            <a:chOff x="0" y="2520088"/>
            <a:chExt cx="9106916" cy="3545432"/>
          </a:xfrm>
        </p:grpSpPr>
        <p:sp>
          <p:nvSpPr>
            <p:cNvPr id="182" name="Path182"/>
            <p:cNvSpPr/>
            <p:nvPr/>
          </p:nvSpPr>
          <p:spPr>
            <a:xfrm>
              <a:off x="909828" y="537210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83" name="Path183"/>
            <p:cNvSpPr/>
            <p:nvPr/>
          </p:nvSpPr>
          <p:spPr>
            <a:xfrm>
              <a:off x="2151888" y="537210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84" name="Path184"/>
            <p:cNvSpPr/>
            <p:nvPr/>
          </p:nvSpPr>
          <p:spPr>
            <a:xfrm>
              <a:off x="3364992" y="536448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85" name="Path185"/>
            <p:cNvSpPr/>
            <p:nvPr/>
          </p:nvSpPr>
          <p:spPr>
            <a:xfrm>
              <a:off x="5748528" y="5329428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86" name="Path186"/>
            <p:cNvSpPr/>
            <p:nvPr/>
          </p:nvSpPr>
          <p:spPr>
            <a:xfrm>
              <a:off x="6769609" y="5329428"/>
              <a:ext cx="128015" cy="661416"/>
            </a:xfrm>
            <a:custGeom>
              <a:avLst/>
              <a:gdLst/>
              <a:ahLst/>
              <a:cxnLst/>
              <a:rect l="l" t="t" r="r" b="b"/>
              <a:pathLst>
                <a:path w="128015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187" name="Image18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875020"/>
              <a:ext cx="9106916" cy="190500"/>
            </a:xfrm>
            <a:prstGeom prst="rect">
              <a:avLst/>
            </a:prstGeom>
            <a:noFill/>
          </p:spPr>
        </p:pic>
        <p:sp>
          <p:nvSpPr>
            <p:cNvPr id="188" name="Path188"/>
            <p:cNvSpPr/>
            <p:nvPr/>
          </p:nvSpPr>
          <p:spPr>
            <a:xfrm>
              <a:off x="4453890" y="2535174"/>
              <a:ext cx="216409" cy="3435096"/>
            </a:xfrm>
            <a:custGeom>
              <a:avLst/>
              <a:gdLst/>
              <a:ahLst/>
              <a:cxnLst/>
              <a:rect l="l" t="t" r="r" b="b"/>
              <a:pathLst>
                <a:path w="216409" h="3435096">
                  <a:moveTo>
                    <a:pt x="0" y="108204"/>
                  </a:moveTo>
                  <a:lnTo>
                    <a:pt x="108204" y="0"/>
                  </a:lnTo>
                  <a:lnTo>
                    <a:pt x="216408" y="108204"/>
                  </a:lnTo>
                  <a:lnTo>
                    <a:pt x="162306" y="108204"/>
                  </a:lnTo>
                  <a:lnTo>
                    <a:pt x="162306" y="3435096"/>
                  </a:lnTo>
                  <a:lnTo>
                    <a:pt x="54102" y="3435096"/>
                  </a:lnTo>
                  <a:lnTo>
                    <a:pt x="54102" y="108204"/>
                  </a:lnTo>
                  <a:lnTo>
                    <a:pt x="0" y="108204"/>
                  </a:lnTo>
                  <a:close/>
                </a:path>
              </a:pathLst>
            </a:custGeom>
            <a:solidFill>
              <a:srgbClr val="00B0F0">
                <a:alpha val="100000"/>
              </a:srgbClr>
            </a:solidFill>
            <a:ln w="0" cap="sq">
              <a:solidFill>
                <a:srgbClr val="00B0F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89" name="Path189"/>
            <p:cNvSpPr/>
            <p:nvPr/>
          </p:nvSpPr>
          <p:spPr>
            <a:xfrm>
              <a:off x="4438804" y="2520088"/>
              <a:ext cx="257249" cy="3460850"/>
            </a:xfrm>
            <a:custGeom>
              <a:avLst/>
              <a:gdLst/>
              <a:ahLst/>
              <a:cxnLst/>
              <a:rect l="l" t="t" r="r" b="b"/>
              <a:pathLst>
                <a:path w="257249" h="3460850">
                  <a:moveTo>
                    <a:pt x="15087" y="123291"/>
                  </a:moveTo>
                  <a:lnTo>
                    <a:pt x="123291" y="15087"/>
                  </a:lnTo>
                  <a:lnTo>
                    <a:pt x="231495" y="123291"/>
                  </a:lnTo>
                  <a:lnTo>
                    <a:pt x="177392" y="123291"/>
                  </a:lnTo>
                  <a:lnTo>
                    <a:pt x="177392" y="3450183"/>
                  </a:lnTo>
                  <a:lnTo>
                    <a:pt x="69188" y="3450183"/>
                  </a:lnTo>
                  <a:lnTo>
                    <a:pt x="69188" y="123291"/>
                  </a:lnTo>
                  <a:lnTo>
                    <a:pt x="15087" y="123291"/>
                  </a:lnTo>
                  <a:close/>
                </a:path>
              </a:pathLst>
            </a:custGeom>
            <a:solidFill>
              <a:srgbClr val="00B0F0">
                <a:alpha val="0"/>
              </a:srgbClr>
            </a:solidFill>
            <a:ln w="10668" cap="sq">
              <a:solidFill>
                <a:srgbClr val="5B6E7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90" name="Text Box190"/>
          <p:cNvSpPr txBox="1"/>
          <p:nvPr/>
        </p:nvSpPr>
        <p:spPr>
          <a:xfrm>
            <a:off x="538886" y="1760855"/>
            <a:ext cx="1925092" cy="25488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07"/>
              </a:lnSpc>
            </a:pPr>
            <a:r>
              <a:rPr lang="en-US" altLang="zh-CN" sz="1800" b="1" spc="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Phoebus</a:t>
            </a:r>
            <a:r>
              <a:rPr lang="en-US" altLang="zh-CN" sz="1800" b="1" spc="-6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7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Levene: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91" name="Text Box191"/>
          <p:cNvSpPr txBox="1"/>
          <p:nvPr/>
        </p:nvSpPr>
        <p:spPr>
          <a:xfrm>
            <a:off x="538886" y="2035175"/>
            <a:ext cx="8100822" cy="25488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07"/>
              </a:lnSpc>
            </a:pP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Discovers</a:t>
            </a:r>
            <a:r>
              <a:rPr lang="en-US" altLang="zh-CN" sz="1800" spc="1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that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DNA</a:t>
            </a:r>
            <a:r>
              <a:rPr lang="en-US" altLang="zh-CN" sz="1800" spc="-1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is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made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up</a:t>
            </a:r>
            <a:r>
              <a:rPr lang="en-US" altLang="zh-CN" sz="1800" spc="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of</a:t>
            </a:r>
            <a:r>
              <a:rPr lang="en-US" altLang="zh-CN" sz="1800" spc="-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nucleotides,</a:t>
            </a:r>
            <a:r>
              <a:rPr lang="en-US" altLang="zh-CN" sz="1800" spc="2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phosphates,</a:t>
            </a:r>
            <a:r>
              <a:rPr lang="en-US" altLang="zh-CN" sz="1800" spc="2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sugars</a:t>
            </a:r>
            <a:r>
              <a:rPr lang="en-US" altLang="zh-CN" sz="1800" spc="1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and</a:t>
            </a:r>
            <a:r>
              <a:rPr lang="en-US" altLang="zh-CN" sz="1800" spc="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4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bases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92" name="Text Box192"/>
          <p:cNvSpPr txBox="1"/>
          <p:nvPr/>
        </p:nvSpPr>
        <p:spPr>
          <a:xfrm>
            <a:off x="761086" y="6057900"/>
            <a:ext cx="453237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1865</a:t>
            </a:r>
            <a:endParaRPr lang="en-US" altLang="zh-CN" sz="18007">
              <a:latin typeface="Arial"/>
              <a:ea typeface="Arial"/>
              <a:cs typeface="Arial"/>
            </a:endParaRPr>
          </a:p>
        </p:txBody>
      </p:sp>
      <p:sp>
        <p:nvSpPr>
          <p:cNvPr id="193" name="Text Box193"/>
          <p:cNvSpPr txBox="1"/>
          <p:nvPr/>
        </p:nvSpPr>
        <p:spPr>
          <a:xfrm>
            <a:off x="2009521" y="6018581"/>
            <a:ext cx="1653896" cy="30342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389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1909</a:t>
            </a:r>
            <a:r>
              <a:rPr lang="en-US" altLang="zh-CN" sz="1800" spc="579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11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1911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94" name="Text Box194"/>
          <p:cNvSpPr txBox="1"/>
          <p:nvPr/>
        </p:nvSpPr>
        <p:spPr>
          <a:xfrm>
            <a:off x="4334256" y="6072226"/>
            <a:ext cx="453238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1929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95" name="Text Box195"/>
          <p:cNvSpPr txBox="1"/>
          <p:nvPr/>
        </p:nvSpPr>
        <p:spPr>
          <a:xfrm>
            <a:off x="5600446" y="6057900"/>
            <a:ext cx="453238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1944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96" name="Text Box196"/>
          <p:cNvSpPr txBox="1"/>
          <p:nvPr/>
        </p:nvSpPr>
        <p:spPr>
          <a:xfrm>
            <a:off x="6632195" y="6057900"/>
            <a:ext cx="453237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1950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81000" y="0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Are Genes Physical Entities?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81000" y="12954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1914 –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Robert Feulgen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discovered a stain for nucleic acid.  Could now quantify “nucleic acid”.  </a:t>
            </a: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	Gametes – half the staining of body cells.</a:t>
            </a: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1920s –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Phoebus Levene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identified four nitrogenous bases as well as a deoxyribose sugar and a phosphate group in nucleic acid.</a:t>
            </a: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•	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Hermann Müller </a:t>
            </a: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(1926), a former member of Thomas Morgan's team, showed that exposure to X-rays can cause genetic mutations in Drosophila.</a:t>
            </a:r>
          </a:p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	- </a:t>
            </a: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shows the “information of life is a molecule”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1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198" name="Image19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3616" y="332232"/>
            <a:ext cx="1905000" cy="2161032"/>
          </a:xfrm>
          <a:prstGeom prst="rect">
            <a:avLst/>
          </a:prstGeom>
          <a:noFill/>
        </p:spPr>
      </p:pic>
      <p:grpSp>
        <p:nvGrpSpPr>
          <p:cNvPr id="199" name="Group199"/>
          <p:cNvGrpSpPr/>
          <p:nvPr/>
        </p:nvGrpSpPr>
        <p:grpSpPr>
          <a:xfrm>
            <a:off x="0" y="2478940"/>
            <a:ext cx="9144000" cy="3586580"/>
            <a:chOff x="0" y="2478940"/>
            <a:chExt cx="9144000" cy="3586580"/>
          </a:xfrm>
        </p:grpSpPr>
        <p:sp>
          <p:nvSpPr>
            <p:cNvPr id="200" name="Path200"/>
            <p:cNvSpPr/>
            <p:nvPr/>
          </p:nvSpPr>
          <p:spPr>
            <a:xfrm>
              <a:off x="909828" y="537210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01" name="Path201"/>
            <p:cNvSpPr/>
            <p:nvPr/>
          </p:nvSpPr>
          <p:spPr>
            <a:xfrm>
              <a:off x="2151888" y="537210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02" name="Path202"/>
            <p:cNvSpPr/>
            <p:nvPr/>
          </p:nvSpPr>
          <p:spPr>
            <a:xfrm>
              <a:off x="3357372" y="536448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03" name="Path203"/>
            <p:cNvSpPr/>
            <p:nvPr/>
          </p:nvSpPr>
          <p:spPr>
            <a:xfrm>
              <a:off x="6769609" y="5329428"/>
              <a:ext cx="128015" cy="661416"/>
            </a:xfrm>
            <a:custGeom>
              <a:avLst/>
              <a:gdLst/>
              <a:ahLst/>
              <a:cxnLst/>
              <a:rect l="l" t="t" r="r" b="b"/>
              <a:pathLst>
                <a:path w="128015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204" name="Image20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873496"/>
              <a:ext cx="9144000" cy="192024"/>
            </a:xfrm>
            <a:prstGeom prst="rect">
              <a:avLst/>
            </a:prstGeom>
            <a:noFill/>
          </p:spPr>
        </p:pic>
        <p:sp>
          <p:nvSpPr>
            <p:cNvPr id="205" name="Path205"/>
            <p:cNvSpPr/>
            <p:nvPr/>
          </p:nvSpPr>
          <p:spPr>
            <a:xfrm>
              <a:off x="5508499" y="2494026"/>
              <a:ext cx="216407" cy="3433572"/>
            </a:xfrm>
            <a:custGeom>
              <a:avLst/>
              <a:gdLst/>
              <a:ahLst/>
              <a:cxnLst/>
              <a:rect l="l" t="t" r="r" b="b"/>
              <a:pathLst>
                <a:path w="216407" h="3433572">
                  <a:moveTo>
                    <a:pt x="0" y="108204"/>
                  </a:moveTo>
                  <a:lnTo>
                    <a:pt x="108204" y="0"/>
                  </a:lnTo>
                  <a:lnTo>
                    <a:pt x="216408" y="108204"/>
                  </a:lnTo>
                  <a:lnTo>
                    <a:pt x="162306" y="108204"/>
                  </a:lnTo>
                  <a:lnTo>
                    <a:pt x="162306" y="3433572"/>
                  </a:lnTo>
                  <a:lnTo>
                    <a:pt x="54102" y="3433572"/>
                  </a:lnTo>
                  <a:lnTo>
                    <a:pt x="54102" y="108204"/>
                  </a:lnTo>
                  <a:lnTo>
                    <a:pt x="0" y="108204"/>
                  </a:lnTo>
                  <a:close/>
                </a:path>
              </a:pathLst>
            </a:custGeom>
            <a:solidFill>
              <a:srgbClr val="00B0F0">
                <a:alpha val="100000"/>
              </a:srgbClr>
            </a:solidFill>
            <a:ln w="0" cap="sq">
              <a:solidFill>
                <a:srgbClr val="00B0F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06" name="Path206"/>
            <p:cNvSpPr/>
            <p:nvPr/>
          </p:nvSpPr>
          <p:spPr>
            <a:xfrm>
              <a:off x="5493412" y="2478940"/>
              <a:ext cx="257249" cy="3459326"/>
            </a:xfrm>
            <a:custGeom>
              <a:avLst/>
              <a:gdLst/>
              <a:ahLst/>
              <a:cxnLst/>
              <a:rect l="l" t="t" r="r" b="b"/>
              <a:pathLst>
                <a:path w="257249" h="3459326">
                  <a:moveTo>
                    <a:pt x="15087" y="123291"/>
                  </a:moveTo>
                  <a:lnTo>
                    <a:pt x="123291" y="15087"/>
                  </a:lnTo>
                  <a:lnTo>
                    <a:pt x="231494" y="123291"/>
                  </a:lnTo>
                  <a:lnTo>
                    <a:pt x="177392" y="123291"/>
                  </a:lnTo>
                  <a:lnTo>
                    <a:pt x="177392" y="3448659"/>
                  </a:lnTo>
                  <a:lnTo>
                    <a:pt x="69188" y="3448659"/>
                  </a:lnTo>
                  <a:lnTo>
                    <a:pt x="69188" y="123291"/>
                  </a:lnTo>
                  <a:lnTo>
                    <a:pt x="15087" y="123291"/>
                  </a:lnTo>
                  <a:close/>
                </a:path>
              </a:pathLst>
            </a:custGeom>
            <a:solidFill>
              <a:srgbClr val="00B0F0">
                <a:alpha val="0"/>
              </a:srgbClr>
            </a:solidFill>
            <a:ln w="10668" cap="sq">
              <a:solidFill>
                <a:srgbClr val="5B6E7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07" name="Path207"/>
            <p:cNvSpPr/>
            <p:nvPr/>
          </p:nvSpPr>
          <p:spPr>
            <a:xfrm>
              <a:off x="4507992" y="5329428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B0F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208" name="Text Box208"/>
          <p:cNvSpPr txBox="1"/>
          <p:nvPr/>
        </p:nvSpPr>
        <p:spPr>
          <a:xfrm>
            <a:off x="759257" y="1762103"/>
            <a:ext cx="1601520" cy="25522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10"/>
              </a:lnSpc>
            </a:pPr>
            <a:r>
              <a:rPr lang="en-US" altLang="zh-CN" sz="1800" b="1" spc="6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Oswald</a:t>
            </a:r>
            <a:r>
              <a:rPr lang="en-US" altLang="zh-CN" sz="1800" b="1" spc="-118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2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Avery: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09" name="Text Box209"/>
          <p:cNvSpPr txBox="1"/>
          <p:nvPr/>
        </p:nvSpPr>
        <p:spPr>
          <a:xfrm>
            <a:off x="759257" y="2037080"/>
            <a:ext cx="5217947" cy="25488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07"/>
              </a:lnSpc>
            </a:pPr>
            <a:r>
              <a:rPr lang="en-US" altLang="zh-CN" sz="1800" spc="-1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Shows</a:t>
            </a:r>
            <a:r>
              <a:rPr lang="en-US" altLang="zh-CN" sz="1800" spc="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that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DNA</a:t>
            </a:r>
            <a:r>
              <a:rPr lang="en-US" altLang="zh-CN" sz="1800" spc="-9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can</a:t>
            </a:r>
            <a:r>
              <a:rPr lang="en-US" altLang="zh-CN" sz="1800" spc="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transform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the</a:t>
            </a:r>
            <a:r>
              <a:rPr lang="en-US" altLang="zh-CN" sz="1800" spc="-1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property</a:t>
            </a:r>
            <a:r>
              <a:rPr lang="en-US" altLang="zh-CN" sz="1800" spc="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of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cells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10" name="Text Box210"/>
          <p:cNvSpPr txBox="1"/>
          <p:nvPr/>
        </p:nvSpPr>
        <p:spPr>
          <a:xfrm>
            <a:off x="780288" y="3563239"/>
            <a:ext cx="3895268" cy="52920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83"/>
              </a:lnSpc>
            </a:pPr>
            <a:r>
              <a:rPr lang="en-US" altLang="zh-CN" sz="1800" spc="-1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However,</a:t>
            </a:r>
            <a:r>
              <a:rPr lang="en-US" altLang="zh-CN" sz="1800" spc="5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this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idea</a:t>
            </a:r>
            <a:r>
              <a:rPr lang="en-US" altLang="zh-CN" sz="1800" spc="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was</a:t>
            </a:r>
            <a:r>
              <a:rPr lang="en-US" altLang="zh-CN" sz="1800" spc="3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not</a:t>
            </a:r>
            <a:r>
              <a:rPr lang="en-US" altLang="zh-CN" sz="1800" spc="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universally</a:t>
            </a:r>
            <a:r>
              <a:rPr lang="en-US" altLang="zh-CN" sz="1800" spc="-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accepted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11" name="Text Box211"/>
          <p:cNvSpPr txBox="1"/>
          <p:nvPr/>
        </p:nvSpPr>
        <p:spPr>
          <a:xfrm>
            <a:off x="780288" y="6078627"/>
            <a:ext cx="453238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1865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12" name="Text Box212"/>
          <p:cNvSpPr txBox="1"/>
          <p:nvPr/>
        </p:nvSpPr>
        <p:spPr>
          <a:xfrm>
            <a:off x="2004060" y="6078627"/>
            <a:ext cx="1659357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1909</a:t>
            </a:r>
            <a:r>
              <a:rPr lang="en-US" altLang="zh-CN" sz="1800" spc="5837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11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1911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13" name="Text Box213"/>
          <p:cNvSpPr txBox="1"/>
          <p:nvPr/>
        </p:nvSpPr>
        <p:spPr>
          <a:xfrm>
            <a:off x="4360164" y="6060643"/>
            <a:ext cx="453238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1929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14" name="Text Box214"/>
          <p:cNvSpPr txBox="1"/>
          <p:nvPr/>
        </p:nvSpPr>
        <p:spPr>
          <a:xfrm>
            <a:off x="5448300" y="6082894"/>
            <a:ext cx="453238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1944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15" name="Text Box215"/>
          <p:cNvSpPr txBox="1"/>
          <p:nvPr/>
        </p:nvSpPr>
        <p:spPr>
          <a:xfrm>
            <a:off x="6622035" y="6060643"/>
            <a:ext cx="453237" cy="2619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1950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4000">
                <a:solidFill>
                  <a:schemeClr val="accent2"/>
                </a:solidFill>
                <a:latin typeface="Comic Sans MS" pitchFamily="66" charset="0"/>
              </a:rPr>
              <a:t>Fred Griffith (1928)</a:t>
            </a:r>
          </a:p>
        </p:txBody>
      </p:sp>
      <p:pic>
        <p:nvPicPr>
          <p:cNvPr id="13317" name="Picture 5" descr="1802"/>
          <p:cNvPicPr>
            <a:picLocks noChangeAspect="1" noChangeArrowheads="1"/>
          </p:cNvPicPr>
          <p:nvPr/>
        </p:nvPicPr>
        <p:blipFill>
          <a:blip r:embed="rId3" cstate="print"/>
          <a:srcRect b="5475"/>
          <a:stretch>
            <a:fillRect/>
          </a:stretch>
        </p:blipFill>
        <p:spPr bwMode="auto">
          <a:xfrm>
            <a:off x="457200" y="764704"/>
            <a:ext cx="8229600" cy="3960440"/>
          </a:xfrm>
          <a:prstGeom prst="rect">
            <a:avLst/>
          </a:prstGeom>
          <a:noFill/>
        </p:spPr>
      </p:pic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381001" y="5013176"/>
            <a:ext cx="8763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pitchFamily="66" charset="0"/>
              </a:rPr>
              <a:t>Griffith’s hypothesis: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IN" sz="2400" b="1" i="1" dirty="0" smtClean="0"/>
              <a:t>Streptococcus </a:t>
            </a:r>
            <a:r>
              <a:rPr lang="en-IN" sz="2400" b="1" i="1" dirty="0" err="1" smtClean="0"/>
              <a:t>pneumoniae</a:t>
            </a:r>
            <a:r>
              <a:rPr lang="en-IN" sz="2400" b="1" i="1" dirty="0" smtClean="0"/>
              <a:t> </a:t>
            </a:r>
          </a:p>
          <a:p>
            <a:r>
              <a:rPr lang="en-US" sz="2400" dirty="0" smtClean="0">
                <a:latin typeface="Comic Sans MS" pitchFamily="66" charset="0"/>
              </a:rPr>
              <a:t>some </a:t>
            </a:r>
            <a:r>
              <a:rPr lang="en-US" sz="2400" dirty="0">
                <a:latin typeface="Comic Sans MS" pitchFamily="66" charset="0"/>
              </a:rPr>
              <a:t>“principle” was transferred</a:t>
            </a:r>
            <a:r>
              <a:rPr lang="en-US" sz="2400" dirty="0" smtClean="0">
                <a:latin typeface="Comic Sans MS" pitchFamily="66" charset="0"/>
              </a:rPr>
              <a:t>; the </a:t>
            </a:r>
            <a:r>
              <a:rPr lang="en-US" sz="2400" dirty="0">
                <a:latin typeface="Comic Sans MS" pitchFamily="66" charset="0"/>
              </a:rPr>
              <a:t>killed S strain converted the R strain to virulence by </a:t>
            </a:r>
            <a:r>
              <a:rPr lang="en-US" sz="2400" dirty="0" smtClean="0">
                <a:latin typeface="Comic Sans MS" pitchFamily="66" charset="0"/>
              </a:rPr>
              <a:t> enabling </a:t>
            </a:r>
            <a:r>
              <a:rPr lang="en-US" sz="2400" dirty="0">
                <a:latin typeface="Comic Sans MS" pitchFamily="66" charset="0"/>
              </a:rPr>
              <a:t>it to synthesize a new polysaccharide coat.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2"/>
                </a:solidFill>
                <a:latin typeface="Comic Sans MS" pitchFamily="66" charset="0"/>
              </a:rPr>
              <a:t>In 1944, Oswald Avery, Colin MacLeod, and Maclyn McCarty reported that they had found the </a:t>
            </a:r>
            <a:r>
              <a:rPr lang="en-US" sz="2800">
                <a:solidFill>
                  <a:srgbClr val="FF0000"/>
                </a:solidFill>
                <a:latin typeface="Comic Sans MS" pitchFamily="66" charset="0"/>
              </a:rPr>
              <a:t>“transforming principle”</a:t>
            </a:r>
            <a:r>
              <a:rPr lang="en-US" sz="3200">
                <a:latin typeface="Comic Sans MS" pitchFamily="66" charset="0"/>
              </a:rPr>
              <a:t>  </a:t>
            </a:r>
          </a:p>
        </p:txBody>
      </p:sp>
      <p:pic>
        <p:nvPicPr>
          <p:cNvPr id="17414" name="Picture 6" descr="Slide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543050"/>
            <a:ext cx="7086600" cy="5314950"/>
          </a:xfrm>
          <a:prstGeom prst="rect">
            <a:avLst/>
          </a:prstGeom>
          <a:noFill/>
        </p:spPr>
      </p:pic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7162800" y="990600"/>
            <a:ext cx="120173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 b="1">
                <a:latin typeface="Comic Sans MS" pitchFamily="66" charset="0"/>
              </a:rPr>
              <a:t>DNA!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52400" y="0"/>
            <a:ext cx="87757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  <a:latin typeface="Comic Sans MS" pitchFamily="66" charset="0"/>
              </a:rPr>
              <a:t>Further work by </a:t>
            </a:r>
            <a:r>
              <a:rPr lang="en-US" sz="2400" b="1">
                <a:solidFill>
                  <a:srgbClr val="FF0000"/>
                </a:solidFill>
                <a:latin typeface="Comic Sans MS" pitchFamily="66" charset="0"/>
              </a:rPr>
              <a:t>Beadle and Tatum</a:t>
            </a:r>
            <a:r>
              <a:rPr lang="en-US" sz="2400" b="1">
                <a:solidFill>
                  <a:schemeClr val="accent2"/>
                </a:solidFill>
                <a:latin typeface="Comic Sans MS" pitchFamily="66" charset="0"/>
              </a:rPr>
              <a:t> in the 1940s with</a:t>
            </a:r>
          </a:p>
          <a:p>
            <a:r>
              <a:rPr lang="en-US" sz="2400" b="1">
                <a:solidFill>
                  <a:schemeClr val="accent2"/>
                </a:solidFill>
                <a:latin typeface="Comic Sans MS" pitchFamily="66" charset="0"/>
              </a:rPr>
              <a:t>the fungus </a:t>
            </a:r>
            <a:r>
              <a:rPr lang="en-US" sz="2400" b="1" i="1">
                <a:solidFill>
                  <a:schemeClr val="accent2"/>
                </a:solidFill>
                <a:latin typeface="Comic Sans MS" pitchFamily="66" charset="0"/>
              </a:rPr>
              <a:t>Neurospora crassa</a:t>
            </a:r>
            <a:r>
              <a:rPr lang="en-US" sz="2400" b="1">
                <a:solidFill>
                  <a:schemeClr val="accent2"/>
                </a:solidFill>
                <a:latin typeface="Comic Sans MS" pitchFamily="66" charset="0"/>
              </a:rPr>
              <a:t> showed that a single </a:t>
            </a:r>
          </a:p>
          <a:p>
            <a:r>
              <a:rPr lang="en-US" sz="2400" b="1">
                <a:solidFill>
                  <a:schemeClr val="accent2"/>
                </a:solidFill>
                <a:latin typeface="Comic Sans MS" pitchFamily="66" charset="0"/>
              </a:rPr>
              <a:t>mutation specifically ablated the activity of one enzyme.</a:t>
            </a:r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 </a:t>
            </a:r>
          </a:p>
        </p:txBody>
      </p:sp>
      <p:pic>
        <p:nvPicPr>
          <p:cNvPr id="16391" name="Picture 7" descr="beadle and tatum"/>
          <p:cNvPicPr>
            <a:picLocks noChangeAspect="1" noChangeArrowheads="1"/>
          </p:cNvPicPr>
          <p:nvPr/>
        </p:nvPicPr>
        <p:blipFill>
          <a:blip r:embed="rId3" cstate="print"/>
          <a:srcRect b="26738"/>
          <a:stretch>
            <a:fillRect/>
          </a:stretch>
        </p:blipFill>
        <p:spPr bwMode="auto">
          <a:xfrm>
            <a:off x="685800" y="1447800"/>
            <a:ext cx="7696200" cy="3505200"/>
          </a:xfrm>
          <a:prstGeom prst="rect">
            <a:avLst/>
          </a:prstGeom>
          <a:noFill/>
        </p:spPr>
      </p:pic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304800" y="5181600"/>
            <a:ext cx="8534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b="1">
                <a:latin typeface="Comic Sans MS" pitchFamily="66" charset="0"/>
              </a:rPr>
              <a:t>Beadle and Tatum hypothesized that each of these mutations blocked a different step in the synthesis of arginine </a:t>
            </a:r>
            <a:r>
              <a:rPr lang="en-US" sz="2400" b="1">
                <a:solidFill>
                  <a:srgbClr val="FF0000"/>
                </a:solidFill>
                <a:latin typeface="Comic Sans MS" pitchFamily="66" charset="0"/>
              </a:rPr>
              <a:t>(“one gene/one enzyme”)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2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grpSp>
        <p:nvGrpSpPr>
          <p:cNvPr id="217" name="Group217"/>
          <p:cNvGrpSpPr/>
          <p:nvPr/>
        </p:nvGrpSpPr>
        <p:grpSpPr>
          <a:xfrm>
            <a:off x="0" y="2520087"/>
            <a:ext cx="9144000" cy="3513429"/>
            <a:chOff x="0" y="2520087"/>
            <a:chExt cx="9144000" cy="3513429"/>
          </a:xfrm>
        </p:grpSpPr>
        <p:sp>
          <p:nvSpPr>
            <p:cNvPr id="218" name="Path218"/>
            <p:cNvSpPr/>
            <p:nvPr/>
          </p:nvSpPr>
          <p:spPr>
            <a:xfrm>
              <a:off x="909828" y="537210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19" name="Path219"/>
            <p:cNvSpPr/>
            <p:nvPr/>
          </p:nvSpPr>
          <p:spPr>
            <a:xfrm>
              <a:off x="2157984" y="5329428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20" name="Path220"/>
            <p:cNvSpPr/>
            <p:nvPr/>
          </p:nvSpPr>
          <p:spPr>
            <a:xfrm>
              <a:off x="3364992" y="5364480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21" name="Path221"/>
            <p:cNvSpPr/>
            <p:nvPr/>
          </p:nvSpPr>
          <p:spPr>
            <a:xfrm>
              <a:off x="4466844" y="5329428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22" name="Path222"/>
            <p:cNvSpPr/>
            <p:nvPr/>
          </p:nvSpPr>
          <p:spPr>
            <a:xfrm>
              <a:off x="5588508" y="5329428"/>
              <a:ext cx="128016" cy="661416"/>
            </a:xfrm>
            <a:custGeom>
              <a:avLst/>
              <a:gdLst/>
              <a:ahLst/>
              <a:cxnLst/>
              <a:rect l="l" t="t" r="r" b="b"/>
              <a:pathLst>
                <a:path w="128016" h="661416">
                  <a:moveTo>
                    <a:pt x="64008" y="64008"/>
                  </a:moveTo>
                  <a:lnTo>
                    <a:pt x="64008" y="597408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30480" cap="sq">
              <a:solidFill>
                <a:srgbClr val="50B8F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223" name="Image2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30824"/>
              <a:ext cx="9144000" cy="192024"/>
            </a:xfrm>
            <a:prstGeom prst="rect">
              <a:avLst/>
            </a:prstGeom>
            <a:noFill/>
          </p:spPr>
        </p:pic>
        <p:sp>
          <p:nvSpPr>
            <p:cNvPr id="224" name="Path224"/>
            <p:cNvSpPr/>
            <p:nvPr/>
          </p:nvSpPr>
          <p:spPr>
            <a:xfrm>
              <a:off x="6506718" y="2535174"/>
              <a:ext cx="216408" cy="3435096"/>
            </a:xfrm>
            <a:custGeom>
              <a:avLst/>
              <a:gdLst/>
              <a:ahLst/>
              <a:cxnLst/>
              <a:rect l="l" t="t" r="r" b="b"/>
              <a:pathLst>
                <a:path w="216408" h="3435096">
                  <a:moveTo>
                    <a:pt x="0" y="108204"/>
                  </a:moveTo>
                  <a:lnTo>
                    <a:pt x="108204" y="0"/>
                  </a:lnTo>
                  <a:lnTo>
                    <a:pt x="216409" y="108204"/>
                  </a:lnTo>
                  <a:lnTo>
                    <a:pt x="162306" y="108204"/>
                  </a:lnTo>
                  <a:lnTo>
                    <a:pt x="162306" y="3435096"/>
                  </a:lnTo>
                  <a:lnTo>
                    <a:pt x="54102" y="3435096"/>
                  </a:lnTo>
                  <a:lnTo>
                    <a:pt x="54102" y="108204"/>
                  </a:lnTo>
                  <a:lnTo>
                    <a:pt x="0" y="108204"/>
                  </a:lnTo>
                  <a:close/>
                </a:path>
              </a:pathLst>
            </a:custGeom>
            <a:solidFill>
              <a:srgbClr val="00B0F0">
                <a:alpha val="100000"/>
              </a:srgbClr>
            </a:solidFill>
            <a:ln w="0" cap="sq">
              <a:solidFill>
                <a:srgbClr val="00B0F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25" name="Path225"/>
            <p:cNvSpPr/>
            <p:nvPr/>
          </p:nvSpPr>
          <p:spPr>
            <a:xfrm>
              <a:off x="6491631" y="2520087"/>
              <a:ext cx="257250" cy="3460851"/>
            </a:xfrm>
            <a:custGeom>
              <a:avLst/>
              <a:gdLst/>
              <a:ahLst/>
              <a:cxnLst/>
              <a:rect l="l" t="t" r="r" b="b"/>
              <a:pathLst>
                <a:path w="257250" h="3460851">
                  <a:moveTo>
                    <a:pt x="15087" y="123291"/>
                  </a:moveTo>
                  <a:lnTo>
                    <a:pt x="123291" y="15087"/>
                  </a:lnTo>
                  <a:lnTo>
                    <a:pt x="231495" y="123291"/>
                  </a:lnTo>
                  <a:lnTo>
                    <a:pt x="177393" y="123291"/>
                  </a:lnTo>
                  <a:lnTo>
                    <a:pt x="177393" y="3450183"/>
                  </a:lnTo>
                  <a:lnTo>
                    <a:pt x="69189" y="3450183"/>
                  </a:lnTo>
                  <a:lnTo>
                    <a:pt x="69189" y="123291"/>
                  </a:lnTo>
                  <a:lnTo>
                    <a:pt x="15087" y="123291"/>
                  </a:lnTo>
                  <a:close/>
                </a:path>
              </a:pathLst>
            </a:custGeom>
            <a:solidFill>
              <a:srgbClr val="00B0F0">
                <a:alpha val="0"/>
              </a:srgbClr>
            </a:solidFill>
            <a:ln w="10668" cap="sq">
              <a:solidFill>
                <a:srgbClr val="5B6E7E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pic>
        <p:nvPicPr>
          <p:cNvPr id="226" name="Image22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17436" y="335280"/>
            <a:ext cx="1789176" cy="2013204"/>
          </a:xfrm>
          <a:prstGeom prst="rect">
            <a:avLst/>
          </a:prstGeom>
          <a:noFill/>
        </p:spPr>
      </p:pic>
      <p:sp>
        <p:nvSpPr>
          <p:cNvPr id="227" name="Text Box227"/>
          <p:cNvSpPr txBox="1"/>
          <p:nvPr/>
        </p:nvSpPr>
        <p:spPr>
          <a:xfrm>
            <a:off x="724510" y="1762103"/>
            <a:ext cx="1738634" cy="25522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10"/>
              </a:lnSpc>
            </a:pPr>
            <a:r>
              <a:rPr lang="en-US" altLang="zh-CN" sz="1800" b="1" spc="7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Erwin</a:t>
            </a:r>
            <a:r>
              <a:rPr lang="en-US" altLang="zh-CN" sz="1800" b="1" spc="-45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Chargaff: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28" name="Text Box228"/>
          <p:cNvSpPr txBox="1"/>
          <p:nvPr/>
        </p:nvSpPr>
        <p:spPr>
          <a:xfrm>
            <a:off x="724510" y="2038018"/>
            <a:ext cx="3638629" cy="28377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34"/>
              </a:lnSpc>
            </a:pPr>
            <a:r>
              <a:rPr lang="en-US" altLang="zh-CN" sz="1800" spc="-1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Shows</a:t>
            </a:r>
            <a:r>
              <a:rPr lang="en-US" altLang="zh-CN" sz="1800" spc="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that: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5" dirty="0">
                <a:solidFill>
                  <a:srgbClr val="FFCC00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altLang="zh-CN" sz="2000" spc="-121" dirty="0">
                <a:solidFill>
                  <a:srgbClr val="FFCC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altLang="zh-CN" sz="2000" spc="-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0" dirty="0">
                <a:solidFill>
                  <a:srgbClr val="FF3300"/>
                </a:solidFill>
                <a:latin typeface="Arial"/>
                <a:ea typeface="Arial"/>
                <a:cs typeface="Arial"/>
              </a:rPr>
              <a:t>G</a:t>
            </a:r>
            <a:r>
              <a:rPr lang="en-US" altLang="zh-CN" sz="2000" spc="-11" dirty="0">
                <a:solidFill>
                  <a:srgbClr val="FF33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=</a:t>
            </a:r>
            <a:r>
              <a:rPr lang="en-US" altLang="zh-CN" sz="2000" spc="-4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0" dirty="0">
                <a:solidFill>
                  <a:srgbClr val="0195FA"/>
                </a:solidFill>
                <a:latin typeface="Arial"/>
                <a:ea typeface="Arial"/>
                <a:cs typeface="Arial"/>
              </a:rPr>
              <a:t>T</a:t>
            </a:r>
            <a:r>
              <a:rPr lang="en-US" altLang="zh-CN" sz="2000" spc="-46" dirty="0">
                <a:solidFill>
                  <a:srgbClr val="0195FA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+</a:t>
            </a:r>
            <a:r>
              <a:rPr lang="en-US" altLang="zh-CN" sz="2000" spc="-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0" dirty="0">
                <a:solidFill>
                  <a:srgbClr val="33CC33"/>
                </a:solidFill>
                <a:latin typeface="Arial"/>
                <a:ea typeface="Arial"/>
                <a:cs typeface="Arial"/>
              </a:rPr>
              <a:t>C</a:t>
            </a:r>
            <a:r>
              <a:rPr lang="en-US" altLang="zh-CN" sz="2000" dirty="0">
                <a:solidFill>
                  <a:srgbClr val="33CC33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=</a:t>
            </a:r>
            <a:r>
              <a:rPr lang="en-US" altLang="zh-CN" sz="2000" spc="-1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50%</a:t>
            </a:r>
            <a:endParaRPr lang="en-US" altLang="zh-CN">
              <a:latin typeface="Arial"/>
              <a:ea typeface="Arial"/>
              <a:cs typeface="Arial"/>
            </a:endParaRPr>
          </a:p>
        </p:txBody>
      </p:sp>
      <p:sp>
        <p:nvSpPr>
          <p:cNvPr id="229" name="Text Box229"/>
          <p:cNvSpPr txBox="1"/>
          <p:nvPr/>
        </p:nvSpPr>
        <p:spPr>
          <a:xfrm>
            <a:off x="761086" y="6028030"/>
            <a:ext cx="453237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1865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30" name="Text Box230"/>
          <p:cNvSpPr txBox="1"/>
          <p:nvPr/>
        </p:nvSpPr>
        <p:spPr>
          <a:xfrm>
            <a:off x="2038477" y="6006389"/>
            <a:ext cx="1648054" cy="28361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3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1909</a:t>
            </a:r>
            <a:r>
              <a:rPr lang="en-US" altLang="zh-CN" sz="1800" spc="5748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11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1911</a:t>
            </a:r>
            <a:endParaRPr lang="en-US" altLang="zh-CN">
              <a:latin typeface="Arial"/>
              <a:ea typeface="Arial"/>
              <a:cs typeface="Arial"/>
            </a:endParaRPr>
          </a:p>
        </p:txBody>
      </p:sp>
      <p:sp>
        <p:nvSpPr>
          <p:cNvPr id="231" name="Text Box231"/>
          <p:cNvSpPr txBox="1"/>
          <p:nvPr/>
        </p:nvSpPr>
        <p:spPr>
          <a:xfrm>
            <a:off x="4319016" y="6028030"/>
            <a:ext cx="453238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1929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32" name="Text Box232"/>
          <p:cNvSpPr txBox="1"/>
          <p:nvPr/>
        </p:nvSpPr>
        <p:spPr>
          <a:xfrm>
            <a:off x="5440426" y="6028030"/>
            <a:ext cx="453238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1944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33" name="Text Box233"/>
          <p:cNvSpPr txBox="1"/>
          <p:nvPr/>
        </p:nvSpPr>
        <p:spPr>
          <a:xfrm>
            <a:off x="6402070" y="6028030"/>
            <a:ext cx="453238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spc="-184" dirty="0">
                <a:solidFill>
                  <a:srgbClr val="DC9E1F"/>
                </a:solidFill>
                <a:latin typeface="Arial"/>
                <a:ea typeface="Arial"/>
                <a:cs typeface="Arial"/>
              </a:rPr>
              <a:t>1950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>
                <a:solidFill>
                  <a:schemeClr val="accent2"/>
                </a:solidFill>
                <a:latin typeface="Comic Sans MS" pitchFamily="66" charset="0"/>
              </a:rPr>
              <a:t>In 1952, Hershey and Chase make the connection between DNA and Heredity with their “Blender Experiment”</a:t>
            </a:r>
          </a:p>
        </p:txBody>
      </p:sp>
      <p:pic>
        <p:nvPicPr>
          <p:cNvPr id="18437" name="Picture 5" descr="hersheychase"/>
          <p:cNvPicPr>
            <a:picLocks noChangeAspect="1" noChangeArrowheads="1"/>
          </p:cNvPicPr>
          <p:nvPr/>
        </p:nvPicPr>
        <p:blipFill>
          <a:blip r:embed="rId3" cstate="print"/>
          <a:srcRect b="2817"/>
          <a:stretch>
            <a:fillRect/>
          </a:stretch>
        </p:blipFill>
        <p:spPr bwMode="auto">
          <a:xfrm>
            <a:off x="152400" y="1600200"/>
            <a:ext cx="5003800" cy="5257800"/>
          </a:xfrm>
          <a:prstGeom prst="rect">
            <a:avLst/>
          </a:prstGeom>
          <a:noFill/>
        </p:spPr>
      </p:pic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5164138" y="1295400"/>
            <a:ext cx="397986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omic Sans MS" pitchFamily="66" charset="0"/>
              </a:rPr>
              <a:t>Evidence:</a:t>
            </a:r>
          </a:p>
          <a:p>
            <a:r>
              <a:rPr lang="en-US" sz="2000" b="1" dirty="0" smtClean="0">
                <a:latin typeface="Comic Sans MS" pitchFamily="66" charset="0"/>
              </a:rPr>
              <a:t>T</a:t>
            </a:r>
            <a:r>
              <a:rPr lang="en-US" sz="2800" b="1" baseline="-25000" dirty="0" smtClean="0">
                <a:latin typeface="Comic Sans MS" pitchFamily="66" charset="0"/>
              </a:rPr>
              <a:t>2 -</a:t>
            </a:r>
            <a:r>
              <a:rPr lang="en-US" sz="2000" b="1" dirty="0" smtClean="0">
                <a:latin typeface="Comic Sans MS" pitchFamily="66" charset="0"/>
              </a:rPr>
              <a:t>Phage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DNA remains with the bacterial cells.</a:t>
            </a:r>
          </a:p>
          <a:p>
            <a:r>
              <a:rPr lang="en-US" sz="2000" dirty="0">
                <a:latin typeface="Comic Sans MS" pitchFamily="66" charset="0"/>
              </a:rPr>
              <a:t> </a:t>
            </a:r>
          </a:p>
          <a:p>
            <a:r>
              <a:rPr lang="en-US" sz="2000" dirty="0">
                <a:latin typeface="Comic Sans MS" pitchFamily="66" charset="0"/>
              </a:rPr>
              <a:t>Phage protein is in the </a:t>
            </a:r>
            <a:r>
              <a:rPr lang="en-US" sz="2000" dirty="0" err="1">
                <a:latin typeface="Comic Sans MS" pitchFamily="66" charset="0"/>
              </a:rPr>
              <a:t>supernatent</a:t>
            </a:r>
            <a:r>
              <a:rPr lang="en-US" sz="2000" dirty="0">
                <a:latin typeface="Comic Sans MS" pitchFamily="66" charset="0"/>
              </a:rPr>
              <a:t>.</a:t>
            </a:r>
          </a:p>
          <a:p>
            <a:endParaRPr lang="en-US" sz="2000" dirty="0">
              <a:latin typeface="Comic Sans MS" pitchFamily="66" charset="0"/>
            </a:endParaRPr>
          </a:p>
          <a:p>
            <a:r>
              <a:rPr lang="en-US" sz="2000" dirty="0">
                <a:latin typeface="Comic Sans MS" pitchFamily="66" charset="0"/>
              </a:rPr>
              <a:t>Most of the initially infected </a:t>
            </a:r>
          </a:p>
          <a:p>
            <a:r>
              <a:rPr lang="en-US" sz="2000" dirty="0">
                <a:latin typeface="Comic Sans MS" pitchFamily="66" charset="0"/>
              </a:rPr>
              <a:t>bacteria (in the cell pellet)</a:t>
            </a:r>
          </a:p>
          <a:p>
            <a:r>
              <a:rPr lang="en-US" sz="2000" dirty="0">
                <a:latin typeface="Comic Sans MS" pitchFamily="66" charset="0"/>
              </a:rPr>
              <a:t>can produce phage.</a:t>
            </a:r>
          </a:p>
          <a:p>
            <a:endParaRPr lang="en-US" sz="2000" dirty="0">
              <a:latin typeface="Comic Sans MS" pitchFamily="66" charset="0"/>
            </a:endParaRPr>
          </a:p>
          <a:p>
            <a:r>
              <a:rPr lang="en-US" sz="2000" dirty="0">
                <a:latin typeface="Comic Sans MS" pitchFamily="66" charset="0"/>
              </a:rPr>
              <a:t>If stirring is omitted, both protein and DNA sediment with the bacteria.</a:t>
            </a:r>
          </a:p>
          <a:p>
            <a:endParaRPr lang="en-US" sz="2000" dirty="0">
              <a:latin typeface="Comic Sans MS" pitchFamily="66" charset="0"/>
            </a:endParaRPr>
          </a:p>
          <a:p>
            <a:r>
              <a:rPr lang="en-US" sz="2000" dirty="0">
                <a:latin typeface="Comic Sans MS" pitchFamily="66" charset="0"/>
              </a:rPr>
              <a:t>Phage protein = empty phage </a:t>
            </a:r>
            <a:r>
              <a:rPr lang="en-US" sz="2000" dirty="0" smtClean="0">
                <a:latin typeface="Comic Sans MS" pitchFamily="66" charset="0"/>
              </a:rPr>
              <a:t>coats</a:t>
            </a:r>
            <a:endParaRPr lang="en-US" sz="2000" baseline="300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23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235" name="Image23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496" y="2060448"/>
            <a:ext cx="3383280" cy="3096768"/>
          </a:xfrm>
          <a:prstGeom prst="rect">
            <a:avLst/>
          </a:prstGeom>
          <a:noFill/>
        </p:spPr>
      </p:pic>
      <p:pic>
        <p:nvPicPr>
          <p:cNvPr id="236" name="Image23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2060448"/>
            <a:ext cx="3383281" cy="3096768"/>
          </a:xfrm>
          <a:prstGeom prst="rect">
            <a:avLst/>
          </a:prstGeom>
          <a:noFill/>
        </p:spPr>
      </p:pic>
      <p:sp>
        <p:nvSpPr>
          <p:cNvPr id="239" name="Text Box239"/>
          <p:cNvSpPr txBox="1"/>
          <p:nvPr/>
        </p:nvSpPr>
        <p:spPr>
          <a:xfrm>
            <a:off x="600761" y="1352423"/>
            <a:ext cx="7931679" cy="58484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 dirty="0"/>
          </a:p>
          <a:p>
            <a:pPr algn="l" rtl="0">
              <a:lnSpc>
                <a:spcPts val="2083"/>
              </a:lnSpc>
            </a:pP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In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1951</a:t>
            </a:r>
            <a:r>
              <a:rPr lang="en-US" altLang="zh-CN" sz="1800" spc="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b="1" spc="-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Rosalind</a:t>
            </a:r>
            <a:r>
              <a:rPr lang="en-US" altLang="zh-CN" sz="2000" b="1" spc="2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b="1" spc="-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Franklin</a:t>
            </a:r>
            <a:r>
              <a:rPr lang="en-US" altLang="zh-CN" sz="20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discovers</a:t>
            </a:r>
            <a:r>
              <a:rPr lang="en-US" altLang="zh-CN" sz="1800" spc="17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the</a:t>
            </a:r>
            <a:r>
              <a:rPr lang="en-US" altLang="zh-CN" sz="1800" spc="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34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Two</a:t>
            </a:r>
            <a:r>
              <a:rPr lang="en-US" altLang="zh-CN" sz="1800" b="1" spc="-39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Forms</a:t>
            </a:r>
            <a:r>
              <a:rPr lang="en-US" altLang="zh-CN" sz="1800" b="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of</a:t>
            </a:r>
            <a:r>
              <a:rPr lang="en-US" altLang="zh-CN" sz="1800" b="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DNA</a:t>
            </a:r>
            <a:r>
              <a:rPr lang="en-US" altLang="zh-CN" sz="1800" b="1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through</a:t>
            </a:r>
            <a:r>
              <a:rPr lang="en-US" altLang="zh-CN" sz="1800" spc="1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her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X-ray</a:t>
            </a:r>
            <a:r>
              <a:rPr lang="en-US" altLang="zh-CN" sz="1800" spc="1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4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diffraction</a:t>
            </a:r>
            <a:r>
              <a:rPr lang="en-US" altLang="zh-CN" sz="1800" spc="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2" dirty="0" smtClean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images (Wilkins).</a:t>
            </a:r>
            <a:endParaRPr lang="en-US" altLang="zh-CN" sz="1800" dirty="0">
              <a:latin typeface="Arial"/>
              <a:ea typeface="Arial"/>
              <a:cs typeface="Arial"/>
            </a:endParaRPr>
          </a:p>
        </p:txBody>
      </p:sp>
      <p:sp>
        <p:nvSpPr>
          <p:cNvPr id="240" name="Text Box240"/>
          <p:cNvSpPr txBox="1"/>
          <p:nvPr/>
        </p:nvSpPr>
        <p:spPr>
          <a:xfrm>
            <a:off x="1478534" y="5219170"/>
            <a:ext cx="1384223" cy="25522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10"/>
              </a:lnSpc>
            </a:pP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</a:t>
            </a:r>
            <a:r>
              <a:rPr lang="en-US" altLang="zh-CN" sz="1800" spc="-10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–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Dry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Form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241" name="Text Box241"/>
          <p:cNvSpPr txBox="1"/>
          <p:nvPr/>
        </p:nvSpPr>
        <p:spPr>
          <a:xfrm>
            <a:off x="5922264" y="5186807"/>
            <a:ext cx="1443863" cy="25488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07"/>
              </a:lnSpc>
            </a:pP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B</a:t>
            </a:r>
            <a:r>
              <a:rPr lang="en-US" altLang="zh-CN" sz="1800" spc="-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–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-1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Wet</a:t>
            </a:r>
            <a:r>
              <a:rPr lang="en-US" altLang="zh-CN" sz="1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Form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764704"/>
            <a:ext cx="374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Two Forms of DNA </a:t>
            </a:r>
            <a:endParaRPr lang="en-IN" sz="2800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7824" y="188640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Franklin’s Work </a:t>
            </a:r>
            <a:endParaRPr lang="en-IN" sz="2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>
            <a:normAutofit fontScale="55000" lnSpcReduction="20000"/>
          </a:bodyPr>
          <a:lstStyle/>
          <a:p>
            <a:endParaRPr lang="en-IN" dirty="0" smtClean="0"/>
          </a:p>
          <a:p>
            <a:pPr algn="just"/>
            <a:r>
              <a:rPr lang="en-IN" dirty="0" smtClean="0"/>
              <a:t> Molecular Biology and Genetics: Molecular structure of genes and chromosomes; Mutations and mutagenesis; Nucleic acid replication, transcription, translation and their regulatory mechanisms in prokaryotes and eukaryotes; </a:t>
            </a:r>
            <a:r>
              <a:rPr lang="en-IN" dirty="0" err="1" smtClean="0"/>
              <a:t>Mendelian</a:t>
            </a:r>
            <a:r>
              <a:rPr lang="en-IN" dirty="0" smtClean="0"/>
              <a:t> inheritance; Gene interaction; Complementation; Linkage, recombination and chromosome mapping; Extra chromosomal inheritance; Microbial genetics (plasmids, transformation, transduction, conjugation); Horizontal gene transfer and Transposable elements; RNA interference; DNA damage and repair; Chromosomal variation; Molecular basis of genetic diseases  (</a:t>
            </a:r>
            <a:r>
              <a:rPr lang="en-IN" sz="3800" b="1" dirty="0" smtClean="0"/>
              <a:t>Principles Of Genetics 8th Edition by Eldon John Gardner, Michael J. Simmons, Peter </a:t>
            </a:r>
            <a:r>
              <a:rPr lang="en-IN" sz="3800" b="1" dirty="0" err="1" smtClean="0"/>
              <a:t>Snustad</a:t>
            </a:r>
            <a:r>
              <a:rPr lang="en-IN" sz="3800" b="1" dirty="0" smtClean="0"/>
              <a:t> and Biochemistry by </a:t>
            </a:r>
            <a:r>
              <a:rPr lang="en-IN" sz="3800" b="1" dirty="0" err="1" smtClean="0"/>
              <a:t>Lubert</a:t>
            </a:r>
            <a:r>
              <a:rPr lang="en-IN" sz="3800" b="1" dirty="0" smtClean="0"/>
              <a:t> </a:t>
            </a:r>
            <a:r>
              <a:rPr lang="en-IN" sz="3800" b="1" dirty="0" err="1" smtClean="0"/>
              <a:t>Stryer</a:t>
            </a:r>
            <a:r>
              <a:rPr lang="en-IN" b="1" dirty="0" smtClean="0"/>
              <a:t>) </a:t>
            </a:r>
            <a:endParaRPr lang="en-IN" dirty="0" smtClean="0"/>
          </a:p>
          <a:p>
            <a:pPr algn="just"/>
            <a:r>
              <a:rPr lang="en-IN" dirty="0" smtClean="0"/>
              <a:t>Analytical Techniques: Principles of microscopy-light, electron, fluorescent and </a:t>
            </a:r>
            <a:r>
              <a:rPr lang="en-IN" dirty="0" err="1" smtClean="0"/>
              <a:t>confocal</a:t>
            </a:r>
            <a:r>
              <a:rPr lang="en-IN" dirty="0" smtClean="0"/>
              <a:t>; Centrifugation- high speed and ultra; Principles of spectroscopy-UV, visible, CD, IR, FTIR, Raman, MS,NMR; Principles of chromatography- ion exchange, gel filtration, hydrophobic interaction, affinity, GC,HPLC, FPLC; Electrophoresis; Microarray (Handbook of Instrumental </a:t>
            </a:r>
            <a:r>
              <a:rPr lang="en-IN" i="1" dirty="0" smtClean="0"/>
              <a:t>Techniques</a:t>
            </a:r>
            <a:r>
              <a:rPr lang="en-IN" dirty="0" smtClean="0"/>
              <a:t> for </a:t>
            </a:r>
            <a:r>
              <a:rPr lang="en-IN" i="1" dirty="0" smtClean="0"/>
              <a:t>Analytical</a:t>
            </a:r>
            <a:r>
              <a:rPr lang="en-IN" dirty="0" smtClean="0"/>
              <a:t> Chemistry" by Frank </a:t>
            </a:r>
            <a:r>
              <a:rPr lang="en-IN" smtClean="0"/>
              <a:t>Settle / Instrumental </a:t>
            </a:r>
            <a:r>
              <a:rPr lang="en-IN" i="1" dirty="0" smtClean="0"/>
              <a:t>Methods</a:t>
            </a:r>
            <a:r>
              <a:rPr lang="en-IN" dirty="0" smtClean="0"/>
              <a:t> of </a:t>
            </a:r>
            <a:r>
              <a:rPr lang="en-IN" i="1" dirty="0" smtClean="0"/>
              <a:t>Analysis</a:t>
            </a:r>
            <a:r>
              <a:rPr lang="en-IN" dirty="0" smtClean="0"/>
              <a:t> by </a:t>
            </a:r>
            <a:r>
              <a:rPr lang="en-IN" dirty="0" err="1" smtClean="0"/>
              <a:t>Skoog</a:t>
            </a:r>
            <a:r>
              <a:rPr lang="en-IN" dirty="0" smtClean="0"/>
              <a:t>, Holler &amp; Crouch)</a:t>
            </a:r>
          </a:p>
          <a:p>
            <a:pPr algn="just"/>
            <a:endParaRPr lang="en-US" dirty="0" smtClean="0"/>
          </a:p>
          <a:p>
            <a:pPr algn="just"/>
            <a:r>
              <a:rPr lang="en-IN" b="1" dirty="0" smtClean="0"/>
              <a:t>PROCESS BIOTECHNOLOGY - </a:t>
            </a:r>
            <a:r>
              <a:rPr lang="en-IN" dirty="0" smtClean="0"/>
              <a:t>Process Biotechnology Fundamentals</a:t>
            </a:r>
            <a:r>
              <a:rPr lang="en-IN" b="1" dirty="0" smtClean="0"/>
              <a:t> by S. N </a:t>
            </a:r>
            <a:r>
              <a:rPr lang="en-IN" b="1" dirty="0" err="1" smtClean="0"/>
              <a:t>Mukhopadhyay</a:t>
            </a:r>
            <a:endParaRPr lang="en-I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24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243" name="Image24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8280" y="1412748"/>
            <a:ext cx="6045708" cy="362712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131840" y="548680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X- Ray Crystallography </a:t>
            </a:r>
            <a:endParaRPr lang="en-IN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Image24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248" name="Text Box248"/>
          <p:cNvSpPr txBox="1"/>
          <p:nvPr/>
        </p:nvSpPr>
        <p:spPr>
          <a:xfrm>
            <a:off x="855878" y="406624"/>
            <a:ext cx="7195338" cy="39308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095"/>
              </a:lnSpc>
            </a:pPr>
            <a:r>
              <a:rPr lang="en-US" altLang="zh-CN" sz="2800" spc="-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800" spc="-43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-19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Watson-Crick</a:t>
            </a:r>
            <a:r>
              <a:rPr lang="en-US" altLang="zh-CN" sz="2800" spc="-1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Model</a:t>
            </a:r>
            <a:r>
              <a:rPr lang="en-US" altLang="zh-CN" sz="2800" spc="-19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800" spc="1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800" spc="-19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r>
              <a:rPr lang="en-US" altLang="zh-CN" sz="28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8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-4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DNA</a:t>
            </a:r>
            <a:endParaRPr lang="en-US" altLang="zh-CN" sz="28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Linus</a:t>
            </a:r>
            <a:r>
              <a:rPr lang="en-US" dirty="0" smtClean="0"/>
              <a:t> Pauling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 the 1950's, </a:t>
            </a:r>
            <a:r>
              <a:rPr lang="en-IN" dirty="0" err="1" smtClean="0"/>
              <a:t>Linus</a:t>
            </a:r>
            <a:r>
              <a:rPr lang="en-IN" dirty="0" smtClean="0"/>
              <a:t> </a:t>
            </a:r>
            <a:r>
              <a:rPr lang="en-IN" b="1" dirty="0" smtClean="0"/>
              <a:t>Pauling</a:t>
            </a:r>
            <a:r>
              <a:rPr lang="en-IN" dirty="0" smtClean="0"/>
              <a:t> became known as the founder of molecular biology due to his discovery of the spiral </a:t>
            </a:r>
            <a:r>
              <a:rPr lang="en-IN" b="1" dirty="0" smtClean="0"/>
              <a:t>structure</a:t>
            </a:r>
            <a:r>
              <a:rPr lang="en-IN" dirty="0" smtClean="0"/>
              <a:t> of </a:t>
            </a:r>
            <a:r>
              <a:rPr lang="en-IN" b="1" dirty="0" smtClean="0"/>
              <a:t>proteins</a:t>
            </a:r>
            <a:r>
              <a:rPr lang="en-IN" dirty="0" smtClean="0"/>
              <a:t> (</a:t>
            </a:r>
            <a:r>
              <a:rPr lang="en-IN" dirty="0" err="1" smtClean="0"/>
              <a:t>Taton</a:t>
            </a:r>
            <a:r>
              <a:rPr lang="en-IN" dirty="0" smtClean="0"/>
              <a:t>, 1964). ... </a:t>
            </a:r>
            <a:r>
              <a:rPr lang="en-IN" b="1" dirty="0" smtClean="0"/>
              <a:t>Pauling</a:t>
            </a:r>
            <a:r>
              <a:rPr lang="en-IN" dirty="0" smtClean="0"/>
              <a:t> made it possible for geneticists to crack the DNA code of all organisms and develop techniques to help prevent the inheritance of genetic disorders</a:t>
            </a:r>
            <a:endParaRPr lang="en-IN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24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250" name="Image25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568" y="117348"/>
            <a:ext cx="6408420" cy="3528060"/>
          </a:xfrm>
          <a:prstGeom prst="rect">
            <a:avLst/>
          </a:prstGeom>
          <a:noFill/>
        </p:spPr>
      </p:pic>
      <p:sp>
        <p:nvSpPr>
          <p:cNvPr id="251" name="Text Box251"/>
          <p:cNvSpPr txBox="1"/>
          <p:nvPr/>
        </p:nvSpPr>
        <p:spPr>
          <a:xfrm>
            <a:off x="631241" y="4014508"/>
            <a:ext cx="7814441" cy="180643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371"/>
              </a:lnSpc>
            </a:pP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On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Feb.</a:t>
            </a:r>
            <a:r>
              <a:rPr lang="en-US" altLang="zh-CN" sz="2000" spc="-18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5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28,</a:t>
            </a:r>
            <a:r>
              <a:rPr lang="en-US" altLang="zh-CN" sz="2000" spc="-2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6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1953,</a:t>
            </a:r>
            <a:r>
              <a:rPr lang="en-US" altLang="zh-CN" sz="2000" spc="-3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Francis</a:t>
            </a:r>
            <a:r>
              <a:rPr lang="en-US" altLang="zh-CN" sz="2000" spc="-3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Crick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walked</a:t>
            </a:r>
            <a:r>
              <a:rPr lang="en-US" altLang="zh-CN" sz="2000" spc="-2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into</a:t>
            </a:r>
            <a:r>
              <a:rPr lang="en-US" altLang="zh-CN" sz="2000" spc="-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0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Eagle</a:t>
            </a:r>
            <a:r>
              <a:rPr lang="en-US" altLang="zh-CN" sz="2000" spc="-1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pub</a:t>
            </a:r>
            <a:r>
              <a:rPr lang="en-US" altLang="zh-CN" sz="2000" spc="-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Cambridge,</a:t>
            </a:r>
            <a:r>
              <a:rPr lang="en-US" altLang="zh-CN" sz="2000" spc="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England,</a:t>
            </a:r>
            <a:r>
              <a:rPr lang="en-US" altLang="zh-CN" sz="2000" spc="-3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and,</a:t>
            </a:r>
            <a:r>
              <a:rPr lang="en-US" altLang="zh-CN" sz="20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as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James</a:t>
            </a:r>
            <a:r>
              <a:rPr lang="en-US" altLang="zh-CN" sz="2000" spc="-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2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Watson</a:t>
            </a:r>
            <a:r>
              <a:rPr lang="en-US" altLang="zh-CN" sz="2000" spc="-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later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recalled,</a:t>
            </a:r>
            <a:r>
              <a:rPr lang="en-US" altLang="zh-CN" sz="2000" spc="-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announced</a:t>
            </a:r>
            <a:r>
              <a:rPr lang="en-US" altLang="zh-CN" sz="2000" spc="-3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that</a:t>
            </a:r>
            <a:r>
              <a:rPr lang="en-US" altLang="zh-CN" sz="2000" spc="-1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"we</a:t>
            </a:r>
            <a:r>
              <a:rPr lang="en-US" altLang="zh-CN" sz="2000" spc="-9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had</a:t>
            </a:r>
            <a:r>
              <a:rPr lang="en-US" altLang="zh-CN" sz="20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5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found</a:t>
            </a:r>
            <a:r>
              <a:rPr lang="en-US" altLang="zh-CN" sz="20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000" spc="-1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secret</a:t>
            </a:r>
            <a:r>
              <a:rPr lang="en-US" altLang="zh-CN" sz="2000" spc="-29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000" spc="-8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life."</a:t>
            </a:r>
            <a:r>
              <a:rPr lang="en-US" altLang="zh-CN" sz="2000" spc="-12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Actually,</a:t>
            </a:r>
            <a:r>
              <a:rPr lang="en-US" altLang="zh-CN" sz="2000" spc="-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they</a:t>
            </a:r>
            <a:r>
              <a:rPr lang="en-US" altLang="zh-CN" sz="20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had.</a:t>
            </a:r>
            <a:r>
              <a:rPr lang="en-US" altLang="zh-CN" sz="2000" spc="-5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That</a:t>
            </a:r>
            <a:r>
              <a:rPr lang="en-US" altLang="zh-CN" sz="20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morning,</a:t>
            </a:r>
            <a:r>
              <a:rPr lang="en-US" altLang="zh-CN" sz="2000" spc="-6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Watson</a:t>
            </a:r>
            <a:r>
              <a:rPr lang="en-US" altLang="zh-CN" sz="2000" spc="-3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000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Crick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had</a:t>
            </a:r>
            <a:r>
              <a:rPr lang="en-US" altLang="zh-CN" sz="20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figured</a:t>
            </a:r>
            <a:r>
              <a:rPr lang="en-US" altLang="zh-CN" sz="2000" spc="-3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out</a:t>
            </a:r>
            <a:r>
              <a:rPr lang="en-US" altLang="zh-CN" sz="2000" spc="-3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0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r>
              <a:rPr lang="en-US" altLang="zh-CN" sz="2000" spc="-4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0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deoxyribonucleic</a:t>
            </a:r>
            <a:r>
              <a:rPr lang="en-US" altLang="zh-CN" sz="2000" spc="-3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acid,</a:t>
            </a:r>
            <a:r>
              <a:rPr lang="en-US" altLang="zh-CN" sz="20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DNA.</a:t>
            </a:r>
            <a:r>
              <a:rPr lang="en-US" altLang="zh-CN" sz="2000" spc="-1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000" spc="-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that</a:t>
            </a:r>
            <a:r>
              <a:rPr lang="en-US" altLang="zh-CN" sz="2000" spc="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r>
              <a:rPr lang="en-US" altLang="zh-CN" sz="2000" spc="-4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—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"double</a:t>
            </a:r>
            <a:r>
              <a:rPr lang="en-US" altLang="zh-CN" sz="2000" spc="-5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helix"</a:t>
            </a:r>
            <a:r>
              <a:rPr lang="en-US" altLang="zh-CN" sz="2000" spc="-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that</a:t>
            </a:r>
            <a:r>
              <a:rPr lang="en-US" altLang="zh-CN" sz="20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can</a:t>
            </a:r>
            <a:r>
              <a:rPr lang="en-US" altLang="zh-CN" sz="20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"unzip"</a:t>
            </a:r>
            <a:r>
              <a:rPr lang="en-US" altLang="zh-CN" sz="2000" spc="-4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make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copies</a:t>
            </a:r>
            <a:r>
              <a:rPr lang="en-US" altLang="zh-CN" sz="2000" spc="-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0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itself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—</a:t>
            </a:r>
            <a:r>
              <a:rPr lang="en-US" altLang="zh-CN" sz="2000" spc="5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confirmed</a:t>
            </a:r>
            <a:r>
              <a:rPr lang="en-US" altLang="zh-CN" sz="2000" spc="-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suspicions</a:t>
            </a:r>
            <a:r>
              <a:rPr lang="en-US" altLang="zh-CN" sz="2000" spc="-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that</a:t>
            </a:r>
            <a:r>
              <a:rPr lang="en-US" altLang="zh-CN" sz="2000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000" spc="-1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carries</a:t>
            </a:r>
            <a:r>
              <a:rPr lang="en-US" altLang="zh-CN" sz="2000" spc="-3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life's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hereditary</a:t>
            </a:r>
            <a:r>
              <a:rPr lang="en-US" altLang="zh-CN" sz="2000" spc="-4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information</a:t>
            </a:r>
            <a:r>
              <a:rPr lang="en-US" altLang="zh-CN" sz="2000" spc="-48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9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.</a:t>
            </a:r>
            <a:endParaRPr lang="en-US" altLang="zh-CN" sz="20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25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253" name="Text Box253"/>
          <p:cNvSpPr txBox="1"/>
          <p:nvPr/>
        </p:nvSpPr>
        <p:spPr>
          <a:xfrm>
            <a:off x="2766060" y="279303"/>
            <a:ext cx="4202944" cy="45044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547"/>
              </a:lnSpc>
            </a:pPr>
            <a:r>
              <a:rPr lang="en-US" altLang="zh-CN" sz="3200" spc="-39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Watson</a:t>
            </a:r>
            <a:r>
              <a:rPr lang="en-US" altLang="zh-CN" sz="3200" spc="-7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3200" spc="5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3200" spc="-19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3200" spc="2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Crick</a:t>
            </a:r>
            <a:r>
              <a:rPr lang="en-US" altLang="zh-CN" sz="3200" spc="-85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’s</a:t>
            </a:r>
            <a:r>
              <a:rPr lang="en-US" altLang="zh-CN" sz="3200" spc="-66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3200" spc="-61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Work</a:t>
            </a:r>
            <a:endParaRPr lang="en-US" altLang="zh-CN" sz="32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54" name="Text Box254"/>
          <p:cNvSpPr txBox="1"/>
          <p:nvPr/>
        </p:nvSpPr>
        <p:spPr>
          <a:xfrm>
            <a:off x="912876" y="944928"/>
            <a:ext cx="6095073" cy="59010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323"/>
              </a:lnSpc>
            </a:pPr>
            <a:r>
              <a:rPr lang="en-US" altLang="zh-CN" sz="20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000" spc="1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0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1951</a:t>
            </a:r>
            <a:r>
              <a:rPr lang="en-US" altLang="zh-CN" sz="2000" spc="-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James</a:t>
            </a:r>
            <a:r>
              <a:rPr lang="en-US" altLang="zh-CN" sz="2000" spc="-3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2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Watson</a:t>
            </a:r>
            <a:r>
              <a:rPr lang="en-US" altLang="zh-CN" sz="2000" spc="-3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traveled</a:t>
            </a:r>
            <a:r>
              <a:rPr lang="en-US" altLang="zh-CN" sz="2000" spc="-3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from</a:t>
            </a:r>
            <a:r>
              <a:rPr lang="en-US" altLang="zh-CN" sz="2000" spc="-4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0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United</a:t>
            </a:r>
            <a:r>
              <a:rPr lang="en-US" altLang="zh-CN" sz="20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States</a:t>
            </a:r>
            <a:r>
              <a:rPr lang="en-US" altLang="zh-CN" sz="20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work</a:t>
            </a:r>
            <a:r>
              <a:rPr lang="en-US" altLang="zh-CN" sz="2000" spc="-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with</a:t>
            </a:r>
            <a:r>
              <a:rPr lang="en-US" altLang="zh-CN" sz="20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Francis</a:t>
            </a:r>
            <a:r>
              <a:rPr lang="en-US" altLang="zh-CN" sz="2000" spc="-3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Crick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at</a:t>
            </a:r>
            <a:r>
              <a:rPr lang="en-US" altLang="zh-CN" sz="2000" spc="-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Cambridge</a:t>
            </a:r>
            <a:r>
              <a:rPr lang="en-US" altLang="zh-CN" sz="20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University.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55" name="Text Box255"/>
          <p:cNvSpPr txBox="1"/>
          <p:nvPr/>
        </p:nvSpPr>
        <p:spPr>
          <a:xfrm>
            <a:off x="912876" y="1859709"/>
            <a:ext cx="6001344" cy="28530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46"/>
              </a:lnSpc>
            </a:pPr>
            <a:r>
              <a:rPr lang="en-US" altLang="zh-CN" sz="20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000" spc="1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-2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Watson</a:t>
            </a:r>
            <a:r>
              <a:rPr lang="en-US" altLang="zh-CN" sz="2000" spc="-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000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Crick</a:t>
            </a:r>
            <a:r>
              <a:rPr lang="en-US" altLang="zh-CN" sz="20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used</a:t>
            </a:r>
            <a:r>
              <a:rPr lang="en-US" altLang="zh-CN" sz="2000" spc="-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0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“Model</a:t>
            </a:r>
            <a:r>
              <a:rPr lang="en-US" altLang="zh-CN" sz="2000" spc="-24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Building</a:t>
            </a:r>
            <a:r>
              <a:rPr lang="en-US" altLang="zh-CN" sz="20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”</a:t>
            </a:r>
            <a:r>
              <a:rPr lang="en-US" altLang="zh-CN" sz="2000" spc="-19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approach.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56" name="Text Box256"/>
          <p:cNvSpPr txBox="1"/>
          <p:nvPr/>
        </p:nvSpPr>
        <p:spPr>
          <a:xfrm>
            <a:off x="912876" y="2469309"/>
            <a:ext cx="6274499" cy="59010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323"/>
              </a:lnSpc>
            </a:pPr>
            <a:r>
              <a:rPr lang="en-US" altLang="zh-CN" sz="20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000" spc="10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They</a:t>
            </a:r>
            <a:r>
              <a:rPr lang="en-US" altLang="zh-CN" sz="20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physically</a:t>
            </a:r>
            <a:r>
              <a:rPr lang="en-US" altLang="zh-CN" sz="2000" spc="-3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built</a:t>
            </a:r>
            <a:r>
              <a:rPr lang="en-US" altLang="zh-CN" sz="2000" spc="-2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models</a:t>
            </a:r>
            <a:r>
              <a:rPr lang="en-US" altLang="zh-CN" sz="20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out</a:t>
            </a:r>
            <a:r>
              <a:rPr lang="en-US" altLang="zh-CN" sz="2000" spc="-3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0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wire,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sheet</a:t>
            </a:r>
            <a:r>
              <a:rPr lang="en-US" altLang="zh-CN" sz="2000" spc="-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metal,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nuts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000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bolts</a:t>
            </a:r>
            <a:r>
              <a:rPr lang="en-US" altLang="zh-CN" sz="2000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come</a:t>
            </a:r>
            <a:r>
              <a:rPr lang="en-US" altLang="zh-C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up</a:t>
            </a:r>
            <a:r>
              <a:rPr lang="en-US" altLang="zh-CN" sz="2000" spc="-1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with</a:t>
            </a:r>
            <a:r>
              <a:rPr lang="en-US" altLang="zh-CN" sz="20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000" spc="-2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r>
              <a:rPr lang="en-US" altLang="zh-CN" sz="2000" spc="-5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000" spc="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DNA.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57" name="Text Box257"/>
          <p:cNvSpPr txBox="1"/>
          <p:nvPr/>
        </p:nvSpPr>
        <p:spPr>
          <a:xfrm>
            <a:off x="912876" y="4606455"/>
            <a:ext cx="3091433" cy="28207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221"/>
              </a:lnSpc>
            </a:pPr>
            <a:r>
              <a:rPr lang="en-US" altLang="zh-CN" sz="2000" b="1" spc="4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Why</a:t>
            </a:r>
            <a:r>
              <a:rPr lang="en-US" altLang="zh-CN" sz="2000" b="1" spc="-2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b="1" spc="3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did</a:t>
            </a:r>
            <a:r>
              <a:rPr lang="en-US" altLang="zh-CN" sz="2000" b="1" spc="-1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b="1" spc="4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they</a:t>
            </a:r>
            <a:r>
              <a:rPr lang="en-US" altLang="zh-CN" sz="2000" b="1" spc="-17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b="1" spc="3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build</a:t>
            </a:r>
            <a:r>
              <a:rPr lang="en-US" altLang="zh-CN" sz="2000" b="1" spc="-10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b="1" spc="4" dirty="0">
                <a:solidFill>
                  <a:srgbClr val="92D050"/>
                </a:solidFill>
                <a:latin typeface="Times New Roman"/>
                <a:ea typeface="Times New Roman"/>
                <a:cs typeface="Times New Roman"/>
              </a:rPr>
              <a:t>models?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58" name="Text Box258"/>
          <p:cNvSpPr txBox="1"/>
          <p:nvPr/>
        </p:nvSpPr>
        <p:spPr>
          <a:xfrm>
            <a:off x="912876" y="4911907"/>
            <a:ext cx="5822795" cy="5865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309"/>
              </a:lnSpc>
            </a:pP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“</a:t>
            </a:r>
            <a:r>
              <a:rPr lang="en-US" altLang="zh-CN" sz="2000" i="1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Sometimes</a:t>
            </a:r>
            <a:r>
              <a:rPr lang="en-US" altLang="zh-CN" sz="2000" i="1" spc="-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i="1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000" i="1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i="1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fingers</a:t>
            </a:r>
            <a:r>
              <a:rPr lang="en-US" altLang="zh-CN" sz="2000" i="1" spc="-3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i="1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can</a:t>
            </a:r>
            <a:r>
              <a:rPr lang="en-US" altLang="zh-CN" sz="2000" i="1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i="1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grasp</a:t>
            </a:r>
            <a:r>
              <a:rPr lang="en-US" altLang="zh-CN" sz="2000" i="1" spc="-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i="1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what</a:t>
            </a:r>
            <a:r>
              <a:rPr lang="en-US" altLang="zh-CN" sz="2000" i="1" spc="-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i="1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000" i="1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i="1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mind</a:t>
            </a:r>
            <a:r>
              <a:rPr lang="en-US" altLang="zh-CN" sz="2000" i="1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i="1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cannot</a:t>
            </a:r>
            <a:r>
              <a:rPr lang="en-US" altLang="zh-CN" sz="2000" spc="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”</a:t>
            </a:r>
            <a:r>
              <a:rPr lang="en-US" altLang="zh-CN" sz="20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(Biology</a:t>
            </a:r>
            <a:r>
              <a:rPr lang="en-US" altLang="zh-CN" sz="2000" spc="-4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0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Science</a:t>
            </a:r>
            <a:r>
              <a:rPr lang="en-US" altLang="zh-CN" sz="20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0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0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Life)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25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260" name="Image26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0216" y="2947416"/>
            <a:ext cx="2494788" cy="2372868"/>
          </a:xfrm>
          <a:prstGeom prst="rect">
            <a:avLst/>
          </a:prstGeom>
          <a:noFill/>
        </p:spPr>
      </p:pic>
      <p:sp>
        <p:nvSpPr>
          <p:cNvPr id="261" name="Text Box261"/>
          <p:cNvSpPr txBox="1"/>
          <p:nvPr/>
        </p:nvSpPr>
        <p:spPr>
          <a:xfrm>
            <a:off x="631241" y="829056"/>
            <a:ext cx="7610297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457200" indent="-457200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20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consists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two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chains</a:t>
            </a:r>
            <a:r>
              <a:rPr lang="en-US" altLang="zh-CN" sz="24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nucleotides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ladder-like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r>
              <a:rPr lang="en-US" altLang="zh-CN" sz="2400" spc="-3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which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twisted</a:t>
            </a:r>
            <a:r>
              <a:rPr lang="en-US" altLang="zh-CN" sz="2400" spc="-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(Double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Helix)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62" name="Text Box262"/>
          <p:cNvSpPr txBox="1"/>
          <p:nvPr/>
        </p:nvSpPr>
        <p:spPr>
          <a:xfrm>
            <a:off x="631241" y="1926060"/>
            <a:ext cx="7547065" cy="70797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457200" indent="-457200" algn="l" rtl="0">
              <a:lnSpc>
                <a:spcPts val="2787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20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Used</a:t>
            </a:r>
            <a:r>
              <a:rPr lang="en-US" altLang="zh-CN" sz="24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data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i="1" spc="-5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M.H.F.</a:t>
            </a:r>
            <a:r>
              <a:rPr lang="en-US" altLang="zh-CN" sz="2400" i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i="1" spc="-16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Wilkins</a:t>
            </a:r>
            <a:r>
              <a:rPr lang="en-US" altLang="zh-CN" sz="2400" i="1" spc="-3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i="1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i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i="1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Rosalind</a:t>
            </a:r>
            <a:r>
              <a:rPr lang="en-US" altLang="zh-CN" sz="2400" i="1" spc="-2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i="1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Franklin</a:t>
            </a:r>
            <a:r>
              <a:rPr lang="en-US" altLang="zh-CN" sz="2400" i="1" spc="-58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i="1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lang="en-US" altLang="zh-CN" sz="2400" b="1" i="1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i="1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early</a:t>
            </a:r>
            <a:r>
              <a:rPr lang="en-US" altLang="zh-CN" sz="2400" b="1" i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i="1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50</a:t>
            </a:r>
            <a:r>
              <a:rPr lang="en-US" altLang="zh-CN" sz="2400" b="1" i="1" spc="-8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’s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63" name="Text Box263"/>
          <p:cNvSpPr txBox="1"/>
          <p:nvPr/>
        </p:nvSpPr>
        <p:spPr>
          <a:xfrm>
            <a:off x="631241" y="3023870"/>
            <a:ext cx="4028237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20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Wilkins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Franklin</a:t>
            </a:r>
            <a:r>
              <a:rPr lang="en-US" altLang="zh-CN" sz="2400" spc="-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studied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64" name="Text Box264"/>
          <p:cNvSpPr txBox="1"/>
          <p:nvPr/>
        </p:nvSpPr>
        <p:spPr>
          <a:xfrm>
            <a:off x="1012241" y="3393897"/>
            <a:ext cx="3612210" cy="33741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7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r>
              <a:rPr lang="en-US" altLang="zh-CN" sz="2400" spc="-3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9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crystals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65" name="Text Box265"/>
          <p:cNvSpPr txBox="1"/>
          <p:nvPr/>
        </p:nvSpPr>
        <p:spPr>
          <a:xfrm>
            <a:off x="1012241" y="3759386"/>
            <a:ext cx="1680997" cy="3377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9"/>
              </a:lnSpc>
            </a:pP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using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X-rays.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66" name="Text Box266"/>
          <p:cNvSpPr txBox="1"/>
          <p:nvPr/>
        </p:nvSpPr>
        <p:spPr>
          <a:xfrm>
            <a:off x="631241" y="4487291"/>
            <a:ext cx="3463442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20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X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pattern</a:t>
            </a:r>
            <a:r>
              <a:rPr lang="en-US" altLang="zh-CN" sz="2400" spc="-3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suggested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67" name="Text Box267"/>
          <p:cNvSpPr txBox="1"/>
          <p:nvPr/>
        </p:nvSpPr>
        <p:spPr>
          <a:xfrm>
            <a:off x="1012241" y="4857318"/>
            <a:ext cx="3363722" cy="33741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7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r>
              <a:rPr lang="en-US" altLang="zh-CN" sz="2400" spc="-3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0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68" name="Text Box268"/>
          <p:cNvSpPr txBox="1"/>
          <p:nvPr/>
        </p:nvSpPr>
        <p:spPr>
          <a:xfrm>
            <a:off x="1012241" y="5222807"/>
            <a:ext cx="725449" cy="3377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9"/>
              </a:lnSpc>
            </a:pP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helix.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26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270" name="Path270"/>
          <p:cNvSpPr/>
          <p:nvPr/>
        </p:nvSpPr>
        <p:spPr>
          <a:xfrm>
            <a:off x="391211" y="1977136"/>
            <a:ext cx="1944573" cy="15240"/>
          </a:xfrm>
          <a:custGeom>
            <a:avLst/>
            <a:gdLst/>
            <a:ahLst/>
            <a:cxnLst/>
            <a:rect l="l" t="t" r="r" b="b"/>
            <a:pathLst>
              <a:path w="1944573" h="15240">
                <a:moveTo>
                  <a:pt x="0" y="0"/>
                </a:moveTo>
                <a:lnTo>
                  <a:pt x="972261" y="0"/>
                </a:lnTo>
                <a:lnTo>
                  <a:pt x="1944573" y="0"/>
                </a:lnTo>
                <a:lnTo>
                  <a:pt x="1944573" y="15240"/>
                </a:lnTo>
                <a:lnTo>
                  <a:pt x="972261" y="15240"/>
                </a:lnTo>
                <a:lnTo>
                  <a:pt x="0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100000"/>
            </a:srgbClr>
          </a:solidFill>
          <a:ln w="0" cap="sq">
            <a:solidFill>
              <a:srgbClr val="FFC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71" name="Group271"/>
          <p:cNvGrpSpPr/>
          <p:nvPr/>
        </p:nvGrpSpPr>
        <p:grpSpPr>
          <a:xfrm>
            <a:off x="6205728" y="873252"/>
            <a:ext cx="2938272" cy="4352544"/>
            <a:chOff x="6205728" y="873252"/>
            <a:chExt cx="2938272" cy="4352544"/>
          </a:xfrm>
        </p:grpSpPr>
        <p:sp>
          <p:nvSpPr>
            <p:cNvPr id="272" name="Path272"/>
            <p:cNvSpPr/>
            <p:nvPr/>
          </p:nvSpPr>
          <p:spPr>
            <a:xfrm>
              <a:off x="6205728" y="873252"/>
              <a:ext cx="2938272" cy="4352544"/>
            </a:xfrm>
            <a:custGeom>
              <a:avLst/>
              <a:gdLst/>
              <a:ahLst/>
              <a:cxnLst/>
              <a:rect l="l" t="t" r="r" b="b"/>
              <a:pathLst>
                <a:path w="2938272" h="4352544">
                  <a:moveTo>
                    <a:pt x="0" y="4352544"/>
                  </a:moveTo>
                  <a:lnTo>
                    <a:pt x="2938272" y="4352544"/>
                  </a:lnTo>
                  <a:lnTo>
                    <a:pt x="2938272" y="0"/>
                  </a:lnTo>
                  <a:lnTo>
                    <a:pt x="0" y="0"/>
                  </a:lnTo>
                  <a:lnTo>
                    <a:pt x="0" y="4352544"/>
                  </a:lnTo>
                  <a:close/>
                </a:path>
              </a:pathLst>
            </a:custGeom>
            <a:solidFill>
              <a:srgbClr val="A6A6A6">
                <a:alpha val="56078"/>
              </a:srgbClr>
            </a:solidFill>
            <a:ln w="0" cap="sq">
              <a:solidFill>
                <a:srgbClr val="A6A6A6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273" name="Image27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728" y="873252"/>
              <a:ext cx="2938272" cy="4352544"/>
            </a:xfrm>
            <a:prstGeom prst="rect">
              <a:avLst/>
            </a:prstGeom>
            <a:noFill/>
          </p:spPr>
        </p:pic>
      </p:grpSp>
      <p:sp>
        <p:nvSpPr>
          <p:cNvPr id="274" name="Text Box274"/>
          <p:cNvSpPr txBox="1"/>
          <p:nvPr/>
        </p:nvSpPr>
        <p:spPr>
          <a:xfrm>
            <a:off x="104851" y="204851"/>
            <a:ext cx="5452873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Used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data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i="1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Erwin</a:t>
            </a:r>
            <a:r>
              <a:rPr lang="en-US" altLang="zh-CN" sz="2400" b="1" i="1" spc="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i="1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Chargaff,</a:t>
            </a:r>
            <a:r>
              <a:rPr lang="en-US" altLang="zh-CN" sz="2400" b="1" i="1" spc="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i="1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1940</a:t>
            </a:r>
            <a:r>
              <a:rPr lang="en-US" altLang="zh-CN" sz="2400" b="1" i="1" spc="-8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’s</a:t>
            </a:r>
            <a:r>
              <a:rPr lang="en-US" altLang="zh-CN" sz="2400" b="1" i="1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i="1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b="1" i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i="1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early</a:t>
            </a:r>
            <a:r>
              <a:rPr lang="en-US" altLang="zh-CN" sz="2400" b="1" i="1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i="1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50's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75" name="Text Box275"/>
          <p:cNvSpPr txBox="1"/>
          <p:nvPr/>
        </p:nvSpPr>
        <p:spPr>
          <a:xfrm>
            <a:off x="104851" y="1668145"/>
            <a:ext cx="5921045" cy="143934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833"/>
              </a:lnSpc>
            </a:pPr>
            <a:r>
              <a:rPr lang="en-US" altLang="zh-CN" sz="2400" spc="0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Chargaff</a:t>
            </a:r>
            <a:r>
              <a:rPr lang="en-US" altLang="zh-CN" sz="2400" spc="-30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6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’s</a:t>
            </a:r>
            <a:r>
              <a:rPr lang="en-US" altLang="zh-CN" sz="2400" spc="1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Rule</a:t>
            </a:r>
            <a:r>
              <a:rPr lang="en-US" altLang="zh-CN" sz="2400" spc="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lang="en-US" altLang="zh-CN" sz="2400" spc="-3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data</a:t>
            </a:r>
            <a:r>
              <a:rPr lang="en-US" altLang="zh-CN" sz="24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showed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that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each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species,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percent</a:t>
            </a:r>
            <a:r>
              <a:rPr lang="en-US" altLang="zh-CN" sz="2400" spc="-3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-1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spc="-1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equals</a:t>
            </a:r>
            <a:r>
              <a:rPr lang="en-US" altLang="zh-CN" sz="2400" spc="-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percent</a:t>
            </a:r>
            <a:r>
              <a:rPr lang="en-US" altLang="zh-CN" sz="2400" spc="-3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9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T,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percent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G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equals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percent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76" name="Text Box276"/>
          <p:cNvSpPr txBox="1"/>
          <p:nvPr/>
        </p:nvSpPr>
        <p:spPr>
          <a:xfrm>
            <a:off x="104851" y="3863086"/>
            <a:ext cx="5805831" cy="70750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Watson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was</a:t>
            </a:r>
            <a:r>
              <a:rPr lang="en-US" altLang="zh-CN" sz="2400" spc="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shown</a:t>
            </a:r>
            <a:r>
              <a:rPr lang="en-US" altLang="zh-CN" sz="2400" spc="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this</a:t>
            </a:r>
            <a:r>
              <a:rPr lang="en-US" altLang="zh-CN" sz="2400" spc="-2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picture</a:t>
            </a:r>
            <a:r>
              <a:rPr lang="en-US" altLang="zh-CN" sz="2400" spc="-2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by</a:t>
            </a:r>
            <a:r>
              <a:rPr lang="en-US" altLang="zh-CN" sz="2400" spc="-4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Wilkins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early</a:t>
            </a:r>
            <a:r>
              <a:rPr lang="en-US" altLang="zh-CN" sz="2400" spc="-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1953.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77" name="Text Box277"/>
          <p:cNvSpPr txBox="1"/>
          <p:nvPr/>
        </p:nvSpPr>
        <p:spPr>
          <a:xfrm>
            <a:off x="391363" y="4599127"/>
            <a:ext cx="5493716" cy="70317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304800" indent="-304800" algn="l" rtl="0">
              <a:lnSpc>
                <a:spcPts val="2768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From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picture</a:t>
            </a:r>
            <a:r>
              <a:rPr lang="en-US" altLang="zh-CN" sz="2400" spc="-3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possible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calculate: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1)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26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distance</a:t>
            </a:r>
            <a:r>
              <a:rPr lang="en-US" altLang="zh-CN" sz="2400" spc="-15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between</a:t>
            </a:r>
            <a:r>
              <a:rPr lang="en-US" altLang="zh-CN" sz="2400" spc="-16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bases</a:t>
            </a:r>
            <a:r>
              <a:rPr lang="en-US" altLang="zh-CN" sz="2400" spc="7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(3.4A)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78" name="Text Box278"/>
          <p:cNvSpPr txBox="1"/>
          <p:nvPr/>
        </p:nvSpPr>
        <p:spPr>
          <a:xfrm>
            <a:off x="696163" y="5330647"/>
            <a:ext cx="4010864" cy="33741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7"/>
              </a:lnSpc>
            </a:pP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2)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26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length</a:t>
            </a:r>
            <a:r>
              <a:rPr lang="en-US" altLang="zh-CN" sz="2400" spc="-27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period</a:t>
            </a:r>
            <a:r>
              <a:rPr lang="en-US" altLang="zh-CN" sz="2400" spc="-2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(34A)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79" name="Text Box279"/>
          <p:cNvSpPr txBox="1"/>
          <p:nvPr/>
        </p:nvSpPr>
        <p:spPr>
          <a:xfrm>
            <a:off x="696163" y="5696136"/>
            <a:ext cx="4311447" cy="3377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9"/>
              </a:lnSpc>
            </a:pP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3)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2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rise</a:t>
            </a:r>
            <a:r>
              <a:rPr lang="en-US" altLang="zh-CN" sz="2400" spc="-1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2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helix</a:t>
            </a:r>
            <a:r>
              <a:rPr lang="en-US" altLang="zh-CN" sz="2400" spc="-27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(36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degrees)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28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281" name="Image28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43628" y="586740"/>
            <a:ext cx="3672841" cy="2880360"/>
          </a:xfrm>
          <a:prstGeom prst="rect">
            <a:avLst/>
          </a:prstGeom>
          <a:noFill/>
        </p:spPr>
      </p:pic>
      <p:sp>
        <p:nvSpPr>
          <p:cNvPr id="282" name="Text Box282"/>
          <p:cNvSpPr txBox="1"/>
          <p:nvPr/>
        </p:nvSpPr>
        <p:spPr>
          <a:xfrm>
            <a:off x="270967" y="540490"/>
            <a:ext cx="4068776" cy="143949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342900" indent="-342900" algn="l" rtl="0">
              <a:lnSpc>
                <a:spcPts val="2834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1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Francis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Crick</a:t>
            </a:r>
            <a:r>
              <a:rPr lang="en-US" altLang="zh-CN" sz="2400" spc="-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James</a:t>
            </a:r>
            <a:r>
              <a:rPr lang="en-US" altLang="zh-CN" sz="2400" spc="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Watson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with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Maurice</a:t>
            </a:r>
            <a:r>
              <a:rPr lang="en-US" altLang="zh-CN" sz="2400" spc="-6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Wilkins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received</a:t>
            </a:r>
            <a:r>
              <a:rPr lang="en-US" altLang="zh-CN" sz="2400" spc="-3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1962</a:t>
            </a:r>
            <a:r>
              <a:rPr lang="en-US" altLang="zh-CN" sz="240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Nobel</a:t>
            </a:r>
            <a:r>
              <a:rPr lang="en-US" altLang="zh-CN" sz="2400" spc="-6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Prize</a:t>
            </a:r>
            <a:r>
              <a:rPr lang="en-US" altLang="zh-CN" sz="240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discovering</a:t>
            </a:r>
            <a:r>
              <a:rPr lang="en-US" altLang="zh-CN" sz="2400" spc="-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molecular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83" name="Text Box283"/>
          <p:cNvSpPr txBox="1"/>
          <p:nvPr/>
        </p:nvSpPr>
        <p:spPr>
          <a:xfrm>
            <a:off x="613867" y="2008056"/>
            <a:ext cx="3627658" cy="3377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9"/>
              </a:lnSpc>
            </a:pP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deoxyribonucleic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84" name="Text Box284"/>
          <p:cNvSpPr txBox="1"/>
          <p:nvPr/>
        </p:nvSpPr>
        <p:spPr>
          <a:xfrm>
            <a:off x="613867" y="2374341"/>
            <a:ext cx="1558138" cy="33741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7"/>
              </a:lnSpc>
            </a:pP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acid</a:t>
            </a:r>
            <a:r>
              <a:rPr lang="en-US" altLang="zh-CN" sz="2400" spc="-2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(DNA).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85" name="Text Box285"/>
          <p:cNvSpPr txBox="1"/>
          <p:nvPr/>
        </p:nvSpPr>
        <p:spPr>
          <a:xfrm>
            <a:off x="270967" y="3853942"/>
            <a:ext cx="7845248" cy="107326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457200" indent="-457200" algn="l" rtl="0">
              <a:lnSpc>
                <a:spcPts val="2817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20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Widely</a:t>
            </a:r>
            <a:r>
              <a:rPr lang="en-US" altLang="zh-CN" sz="24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regarded</a:t>
            </a:r>
            <a:r>
              <a:rPr lang="en-US" altLang="zh-CN" sz="2400" spc="-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one</a:t>
            </a:r>
            <a:r>
              <a:rPr lang="en-US" altLang="zh-CN" sz="24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most</a:t>
            </a:r>
            <a:r>
              <a:rPr lang="en-US" altLang="zh-CN" sz="2400" spc="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important</a:t>
            </a:r>
            <a:r>
              <a:rPr lang="en-US" altLang="zh-CN" sz="2400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discoveries</a:t>
            </a:r>
            <a:r>
              <a:rPr lang="en-US" altLang="zh-CN" sz="2400" spc="-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20th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century</a:t>
            </a:r>
            <a:r>
              <a:rPr lang="en-US" altLang="zh-CN" sz="2400" spc="-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it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has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led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way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mapping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spc="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deciphering</a:t>
            </a:r>
            <a:r>
              <a:rPr lang="en-US" altLang="zh-CN" sz="2400" spc="-3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all</a:t>
            </a:r>
            <a:r>
              <a:rPr lang="en-US" altLang="zh-CN" sz="2400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genes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human</a:t>
            </a:r>
            <a:r>
              <a:rPr lang="en-US" altLang="zh-CN" sz="2400" spc="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chromosomes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28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287" name="Text Box287"/>
          <p:cNvSpPr txBox="1"/>
          <p:nvPr/>
        </p:nvSpPr>
        <p:spPr>
          <a:xfrm>
            <a:off x="2701163" y="478506"/>
            <a:ext cx="3689219" cy="39308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095"/>
              </a:lnSpc>
            </a:pPr>
            <a:r>
              <a:rPr lang="en-US" altLang="zh-CN" sz="2800" spc="-4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Watson</a:t>
            </a:r>
            <a:r>
              <a:rPr lang="en-US" altLang="zh-CN" sz="28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-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8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-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Crick</a:t>
            </a:r>
            <a:r>
              <a:rPr lang="en-US" altLang="zh-CN" sz="28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Model:</a:t>
            </a:r>
            <a:endParaRPr lang="en-US" altLang="zh-CN" sz="2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88" name="Text Box288"/>
          <p:cNvSpPr txBox="1"/>
          <p:nvPr/>
        </p:nvSpPr>
        <p:spPr>
          <a:xfrm>
            <a:off x="415138" y="1405128"/>
            <a:ext cx="7848017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457200" indent="-457200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20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sides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ladder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are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made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up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alternating</a:t>
            </a:r>
            <a:r>
              <a:rPr lang="en-US" altLang="zh-CN" sz="2400" spc="-4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molecules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phosphate</a:t>
            </a:r>
            <a:r>
              <a:rPr lang="en-US" altLang="zh-CN" sz="2400" spc="-19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spc="7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deoxyribose</a:t>
            </a:r>
            <a:r>
              <a:rPr lang="en-US" altLang="zh-CN" sz="2400" spc="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89" name="Text Box289"/>
          <p:cNvSpPr txBox="1"/>
          <p:nvPr/>
        </p:nvSpPr>
        <p:spPr>
          <a:xfrm>
            <a:off x="415138" y="2136372"/>
            <a:ext cx="7800555" cy="70797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457200" indent="-457200" algn="l" rtl="0">
              <a:lnSpc>
                <a:spcPts val="2787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20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bases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make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up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rungs</a:t>
            </a:r>
            <a:r>
              <a:rPr lang="en-US" altLang="zh-CN" sz="2400" spc="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ladder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are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attracted</a:t>
            </a:r>
            <a:r>
              <a:rPr lang="en-US" altLang="zh-CN" sz="2400" spc="-3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by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weak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chemical</a:t>
            </a:r>
            <a:r>
              <a:rPr lang="en-US" altLang="zh-CN" sz="2400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bonds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called</a:t>
            </a:r>
            <a:r>
              <a:rPr lang="en-US" altLang="zh-CN" sz="2400" spc="-2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hydrogen</a:t>
            </a:r>
            <a:r>
              <a:rPr lang="en-US" altLang="zh-CN" sz="2400" spc="-1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bonds.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90" name="Text Box290"/>
          <p:cNvSpPr txBox="1"/>
          <p:nvPr/>
        </p:nvSpPr>
        <p:spPr>
          <a:xfrm>
            <a:off x="415138" y="2868422"/>
            <a:ext cx="7834021" cy="107326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457200" indent="-457200" algn="l" rtl="0">
              <a:lnSpc>
                <a:spcPts val="2817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20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0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double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helix</a:t>
            </a:r>
            <a:r>
              <a:rPr lang="en-US" altLang="zh-CN" sz="2400" spc="-3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anti-parallel,</a:t>
            </a:r>
            <a:r>
              <a:rPr lang="en-US" altLang="zh-CN" sz="2400" spc="-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which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means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that</a:t>
            </a:r>
            <a:r>
              <a:rPr lang="en-US" altLang="zh-CN" sz="2400" spc="-2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5'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end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one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strand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paired</a:t>
            </a:r>
            <a:r>
              <a:rPr lang="en-US" altLang="zh-CN" sz="2400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with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3'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end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its</a:t>
            </a:r>
            <a:r>
              <a:rPr lang="en-US" altLang="zh-CN" sz="2400" spc="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complementary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strand</a:t>
            </a:r>
            <a:r>
              <a:rPr lang="en-US" altLang="zh-CN" sz="2400" spc="-2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(and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vice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versa).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91" name="Text Box291"/>
          <p:cNvSpPr txBox="1"/>
          <p:nvPr/>
        </p:nvSpPr>
        <p:spPr>
          <a:xfrm>
            <a:off x="415138" y="3969131"/>
            <a:ext cx="2667889" cy="33985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6"/>
              </a:lnSpc>
            </a:pPr>
            <a:r>
              <a:rPr lang="en-US" altLang="zh-CN" sz="2400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2093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3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5'---------------</a:t>
            </a:r>
            <a:r>
              <a:rPr lang="en-US" altLang="zh-CN" sz="2400" spc="0" dirty="0">
                <a:solidFill>
                  <a:srgbClr val="92D050"/>
                </a:solidFill>
                <a:latin typeface="Arial"/>
                <a:ea typeface="Arial"/>
                <a:cs typeface="Arial"/>
              </a:rPr>
              <a:t>&gt;3‘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292" name="Text Box292"/>
          <p:cNvSpPr txBox="1"/>
          <p:nvPr/>
        </p:nvSpPr>
        <p:spPr>
          <a:xfrm>
            <a:off x="835762" y="4331843"/>
            <a:ext cx="2201240" cy="33985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6"/>
              </a:lnSpc>
            </a:pPr>
            <a:r>
              <a:rPr lang="en-US" altLang="zh-CN" sz="2400" spc="3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3'&lt;---------------5'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293" name="Text Box293"/>
          <p:cNvSpPr txBox="1"/>
          <p:nvPr/>
        </p:nvSpPr>
        <p:spPr>
          <a:xfrm>
            <a:off x="415138" y="4697603"/>
            <a:ext cx="7685558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342900" indent="-342900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74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5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Two</a:t>
            </a:r>
            <a:r>
              <a:rPr lang="en-US" altLang="zh-CN" sz="2400" spc="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hydrogen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bonds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connect</a:t>
            </a:r>
            <a:r>
              <a:rPr lang="en-US" altLang="zh-CN" sz="2400" spc="-5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</a:t>
            </a:r>
            <a:r>
              <a:rPr lang="en-US" altLang="zh-CN" sz="2400" spc="-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13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A;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three</a:t>
            </a:r>
            <a:r>
              <a:rPr lang="en-US" altLang="zh-CN" sz="2400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hydrogen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bonds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connect</a:t>
            </a:r>
            <a:r>
              <a:rPr lang="en-US" altLang="zh-CN" sz="24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G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1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29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295" name="Image29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6324" y="609600"/>
            <a:ext cx="8016240" cy="449580"/>
          </a:xfrm>
          <a:prstGeom prst="rect">
            <a:avLst/>
          </a:prstGeom>
          <a:noFill/>
        </p:spPr>
      </p:pic>
      <p:pic>
        <p:nvPicPr>
          <p:cNvPr id="296" name="Image29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504" y="1562100"/>
            <a:ext cx="7341108" cy="1938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IN" dirty="0" smtClean="0"/>
          </a:p>
          <a:p>
            <a:pPr algn="just"/>
            <a:r>
              <a:rPr lang="en-IN" dirty="0" smtClean="0"/>
              <a:t> Immunology: History of Immunology; Innate, </a:t>
            </a:r>
            <a:r>
              <a:rPr lang="en-IN" dirty="0" err="1" smtClean="0"/>
              <a:t>humoral</a:t>
            </a:r>
            <a:r>
              <a:rPr lang="en-IN" dirty="0" smtClean="0"/>
              <a:t> and cell mediated immunity; Antigen; Antibody structure and function; Molecular basis of antibody diversity; Synthesis of antibody and secretion; Antigen-antibody reaction; Complement; Primary and secondary lymphoid organ; B and T cells and macrophages; Major </a:t>
            </a:r>
            <a:r>
              <a:rPr lang="en-IN" dirty="0" err="1" smtClean="0"/>
              <a:t>histocompatibility</a:t>
            </a:r>
            <a:r>
              <a:rPr lang="en-IN" dirty="0" smtClean="0"/>
              <a:t> complex (MHC); Antigen processing and presentation; Polyclonal and monoclonal antibody; Regulation of immune response; Immune tolerance; Hypersensitivity; Autoimmunity; Graft versus host reaction (</a:t>
            </a:r>
            <a:r>
              <a:rPr lang="en-IN" b="1" dirty="0" smtClean="0"/>
              <a:t>Immunology by </a:t>
            </a:r>
            <a:r>
              <a:rPr lang="en-IN" b="1" dirty="0" err="1" smtClean="0"/>
              <a:t>Kuby</a:t>
            </a:r>
            <a:r>
              <a:rPr lang="en-IN" dirty="0" smtClean="0"/>
              <a:t>). </a:t>
            </a:r>
            <a:endParaRPr lang="en-IN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29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298" name="Image29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568" y="2133600"/>
            <a:ext cx="2601468" cy="3505200"/>
          </a:xfrm>
          <a:prstGeom prst="rect">
            <a:avLst/>
          </a:prstGeom>
          <a:noFill/>
        </p:spPr>
      </p:pic>
      <p:pic>
        <p:nvPicPr>
          <p:cNvPr id="299" name="Image29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7200" y="2133600"/>
            <a:ext cx="2680716" cy="3505200"/>
          </a:xfrm>
          <a:prstGeom prst="rect">
            <a:avLst/>
          </a:prstGeom>
          <a:noFill/>
        </p:spPr>
      </p:pic>
      <p:sp>
        <p:nvSpPr>
          <p:cNvPr id="300" name="Text Box300"/>
          <p:cNvSpPr txBox="1"/>
          <p:nvPr/>
        </p:nvSpPr>
        <p:spPr>
          <a:xfrm>
            <a:off x="3130042" y="1306190"/>
            <a:ext cx="221234" cy="2243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767"/>
              </a:lnSpc>
            </a:pPr>
            <a:r>
              <a:rPr lang="en-US" altLang="zh-CN" sz="1600" spc="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th</a:t>
            </a:r>
            <a:endParaRPr lang="en-US" altLang="zh-CN" sz="16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01" name="Text Box301"/>
          <p:cNvSpPr txBox="1"/>
          <p:nvPr/>
        </p:nvSpPr>
        <p:spPr>
          <a:xfrm>
            <a:off x="3491230" y="384480"/>
            <a:ext cx="1688084" cy="50612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85"/>
              </a:lnSpc>
            </a:pPr>
            <a:r>
              <a:rPr lang="en-US" altLang="zh-CN" sz="3600" spc="0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“Nature”</a:t>
            </a:r>
            <a:endParaRPr lang="en-US" altLang="zh-CN" sz="36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02" name="Text Box302"/>
          <p:cNvSpPr txBox="1"/>
          <p:nvPr/>
        </p:nvSpPr>
        <p:spPr>
          <a:xfrm>
            <a:off x="487070" y="940892"/>
            <a:ext cx="7909256" cy="70317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768"/>
              </a:lnSpc>
            </a:pP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Watson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&amp;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Crick</a:t>
            </a:r>
            <a:r>
              <a:rPr lang="en-US" altLang="zh-CN" sz="2400" spc="-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quickly</a:t>
            </a:r>
            <a:r>
              <a:rPr lang="en-US" altLang="zh-CN" sz="2400" spc="-2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published</a:t>
            </a:r>
            <a:r>
              <a:rPr lang="en-US" altLang="zh-CN" sz="2400" spc="-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their</a:t>
            </a:r>
            <a:r>
              <a:rPr lang="en-US" altLang="zh-CN" sz="2400" spc="-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Scientific</a:t>
            </a:r>
            <a:r>
              <a:rPr lang="en-US" altLang="zh-CN" sz="2400" spc="-3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Journal</a:t>
            </a:r>
            <a:r>
              <a:rPr lang="en-US" altLang="zh-CN" sz="2400" spc="-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called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“</a:t>
            </a:r>
            <a:r>
              <a:rPr lang="en-US" altLang="zh-CN" sz="2400" b="1" spc="-8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Nature</a:t>
            </a:r>
            <a:r>
              <a:rPr lang="en-US" altLang="zh-CN" sz="2400" spc="5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”</a:t>
            </a:r>
            <a:r>
              <a:rPr lang="en-US" altLang="zh-CN" sz="2400" spc="-1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on</a:t>
            </a:r>
            <a:r>
              <a:rPr lang="en-US" altLang="zh-CN" sz="2400" spc="-13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April</a:t>
            </a:r>
            <a:r>
              <a:rPr lang="en-US" altLang="zh-CN" sz="240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25</a:t>
            </a:r>
            <a:r>
              <a:rPr lang="en-US" altLang="zh-CN" sz="2400" spc="1246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1953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30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304" name="Text Box304"/>
          <p:cNvSpPr txBox="1"/>
          <p:nvPr/>
        </p:nvSpPr>
        <p:spPr>
          <a:xfrm>
            <a:off x="3095879" y="203233"/>
            <a:ext cx="3037714" cy="50645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88"/>
              </a:lnSpc>
            </a:pPr>
            <a:r>
              <a:rPr lang="en-US" altLang="zh-CN" sz="3600" spc="0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3600" spc="7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3600" spc="1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Nobel</a:t>
            </a:r>
            <a:r>
              <a:rPr lang="en-US" altLang="zh-CN" sz="3600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3600" spc="3" dirty="0">
                <a:solidFill>
                  <a:srgbClr val="50B8FE"/>
                </a:solidFill>
                <a:latin typeface="Times New Roman"/>
                <a:ea typeface="Times New Roman"/>
                <a:cs typeface="Times New Roman"/>
              </a:rPr>
              <a:t>Prize</a:t>
            </a:r>
            <a:endParaRPr lang="en-US" altLang="zh-CN" sz="36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05" name="Text Box305"/>
          <p:cNvSpPr txBox="1"/>
          <p:nvPr/>
        </p:nvSpPr>
        <p:spPr>
          <a:xfrm>
            <a:off x="721157" y="788035"/>
            <a:ext cx="6028004" cy="5305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89"/>
              </a:lnSpc>
            </a:pPr>
            <a:r>
              <a:rPr lang="en-US" altLang="zh-CN" sz="1800" spc="0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1800" dirty="0">
                <a:solidFill>
                  <a:srgbClr val="50B8FE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18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1962</a:t>
            </a:r>
            <a:r>
              <a:rPr lang="en-US" altLang="zh-CN" sz="1800" spc="-30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-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Watson,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Crick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&amp;</a:t>
            </a:r>
            <a:r>
              <a:rPr lang="en-US" altLang="zh-CN" sz="1800" spc="-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Wilkins </a:t>
            </a:r>
            <a:r>
              <a:rPr lang="en-US" altLang="zh-CN" sz="18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won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1800" spc="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b="1" spc="-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Nobel</a:t>
            </a:r>
            <a:r>
              <a:rPr lang="en-US" altLang="zh-CN" sz="1800" b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b="1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Prize</a:t>
            </a:r>
            <a:r>
              <a:rPr lang="en-US" altLang="zh-CN" sz="1800" b="1" spc="1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800" spc="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their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discovery</a:t>
            </a:r>
            <a:r>
              <a:rPr lang="en-US" altLang="zh-CN" sz="18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1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b="1" spc="-2" dirty="0">
                <a:solidFill>
                  <a:srgbClr val="FFFF00"/>
                </a:solidFill>
                <a:latin typeface="Times New Roman"/>
                <a:ea typeface="Times New Roman"/>
                <a:cs typeface="Times New Roman"/>
              </a:rPr>
              <a:t>DNA.</a:t>
            </a:r>
            <a:endParaRPr lang="en-US" altLang="zh-CN" sz="18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>
                <a:solidFill>
                  <a:schemeClr val="accent2"/>
                </a:solidFill>
                <a:latin typeface="Comic Sans MS" pitchFamily="66" charset="0"/>
              </a:rPr>
              <a:t>What is the Structure of the DNA Molecule?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sz="2800">
                <a:solidFill>
                  <a:srgbClr val="FF0000"/>
                </a:solidFill>
                <a:latin typeface="Comic Sans MS" pitchFamily="66" charset="0"/>
              </a:rPr>
              <a:t>James Watson and Francis Crick</a:t>
            </a:r>
            <a:r>
              <a:rPr lang="en-US" sz="2800">
                <a:latin typeface="Comic Sans MS" pitchFamily="66" charset="0"/>
              </a:rPr>
              <a:t> solve the puzzle in 1953!</a:t>
            </a:r>
          </a:p>
          <a:p>
            <a:endParaRPr lang="en-US" sz="2800">
              <a:latin typeface="Comic Sans MS" pitchFamily="66" charset="0"/>
            </a:endParaRPr>
          </a:p>
        </p:txBody>
      </p:sp>
      <p:pic>
        <p:nvPicPr>
          <p:cNvPr id="19461" name="Picture 5" descr="dn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2438400"/>
            <a:ext cx="2667000" cy="2705100"/>
          </a:xfrm>
          <a:prstGeom prst="rect">
            <a:avLst/>
          </a:prstGeom>
          <a:noFill/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304800" y="5334000"/>
            <a:ext cx="3722688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Comic Sans MS" pitchFamily="66" charset="0"/>
              </a:rPr>
              <a:t>Rosalind Franklin’s X-ray </a:t>
            </a:r>
          </a:p>
          <a:p>
            <a:r>
              <a:rPr lang="en-US" sz="2000">
                <a:latin typeface="Comic Sans MS" pitchFamily="66" charset="0"/>
              </a:rPr>
              <a:t>crystallography data provided</a:t>
            </a:r>
          </a:p>
          <a:p>
            <a:r>
              <a:rPr lang="en-US" sz="2000">
                <a:latin typeface="Comic Sans MS" pitchFamily="66" charset="0"/>
              </a:rPr>
              <a:t>the dimensions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191000" y="2133600"/>
            <a:ext cx="1854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Comic Sans MS" pitchFamily="66" charset="0"/>
              </a:rPr>
              <a:t>Chargaff:</a:t>
            </a:r>
          </a:p>
          <a:p>
            <a:r>
              <a:rPr lang="en-US" sz="2400">
                <a:latin typeface="Comic Sans MS" pitchFamily="66" charset="0"/>
              </a:rPr>
              <a:t>A = T, G = C</a:t>
            </a:r>
          </a:p>
        </p:txBody>
      </p:sp>
      <p:pic>
        <p:nvPicPr>
          <p:cNvPr id="19464" name="Picture 8" descr="Charga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124200"/>
            <a:ext cx="2581275" cy="2125663"/>
          </a:xfrm>
          <a:prstGeom prst="rect">
            <a:avLst/>
          </a:prstGeom>
          <a:noFill/>
        </p:spPr>
      </p:pic>
      <p:sp>
        <p:nvSpPr>
          <p:cNvPr id="19467" name="Text Box 11"/>
          <p:cNvSpPr txBox="1">
            <a:spLocks noChangeArrowheads="1"/>
          </p:cNvSpPr>
          <p:nvPr/>
        </p:nvSpPr>
        <p:spPr bwMode="auto">
          <a:xfrm>
            <a:off x="4343400" y="5286375"/>
            <a:ext cx="163195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latin typeface="Comic Sans MS" pitchFamily="66" charset="0"/>
              </a:rPr>
              <a:t>Levene:</a:t>
            </a:r>
          </a:p>
          <a:p>
            <a:r>
              <a:rPr lang="en-US" sz="2400">
                <a:latin typeface="Comic Sans MS" pitchFamily="66" charset="0"/>
              </a:rPr>
              <a:t>Bases</a:t>
            </a:r>
          </a:p>
          <a:p>
            <a:r>
              <a:rPr lang="en-US" sz="2400">
                <a:latin typeface="Comic Sans MS" pitchFamily="66" charset="0"/>
              </a:rPr>
              <a:t>Phosphate</a:t>
            </a:r>
          </a:p>
          <a:p>
            <a:r>
              <a:rPr lang="en-US" sz="2400">
                <a:latin typeface="Comic Sans MS" pitchFamily="66" charset="0"/>
              </a:rPr>
              <a:t>Sugar</a:t>
            </a:r>
          </a:p>
        </p:txBody>
      </p:sp>
      <p:pic>
        <p:nvPicPr>
          <p:cNvPr id="19469" name="Picture 13" descr="dna"/>
          <p:cNvPicPr>
            <a:picLocks noChangeAspect="1" noChangeArrowheads="1"/>
          </p:cNvPicPr>
          <p:nvPr/>
        </p:nvPicPr>
        <p:blipFill>
          <a:blip r:embed="rId5" cstate="print"/>
          <a:srcRect r="6837"/>
          <a:stretch>
            <a:fillRect/>
          </a:stretch>
        </p:blipFill>
        <p:spPr bwMode="auto">
          <a:xfrm>
            <a:off x="6596063" y="2286000"/>
            <a:ext cx="2547937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493713" y="2009775"/>
            <a:ext cx="4535487" cy="330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Forms a </a:t>
            </a:r>
            <a:r>
              <a:rPr lang="en-US" sz="2000" b="1">
                <a:solidFill>
                  <a:srgbClr val="FF0000"/>
                </a:solidFill>
                <a:latin typeface="Comic Sans MS" pitchFamily="66" charset="0"/>
              </a:rPr>
              <a:t>right-handed helix</a:t>
            </a:r>
            <a:r>
              <a:rPr lang="en-US" sz="2000" b="1">
                <a:latin typeface="Comic Sans MS" pitchFamily="66" charset="0"/>
              </a:rPr>
              <a:t>.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The strands run </a:t>
            </a:r>
            <a:r>
              <a:rPr lang="en-US" sz="2000" b="1">
                <a:solidFill>
                  <a:srgbClr val="FF0000"/>
                </a:solidFill>
                <a:latin typeface="Comic Sans MS" pitchFamily="66" charset="0"/>
              </a:rPr>
              <a:t>antiparallel</a:t>
            </a:r>
            <a:r>
              <a:rPr lang="en-US" sz="2000">
                <a:latin typeface="Comic Sans MS" pitchFamily="66" charset="0"/>
              </a:rPr>
              <a:t>.</a:t>
            </a:r>
            <a:r>
              <a:rPr lang="en-US" sz="2000" b="1">
                <a:latin typeface="Comic Sans MS" pitchFamily="66" charset="0"/>
              </a:rPr>
              <a:t> 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There are about </a:t>
            </a:r>
            <a:r>
              <a:rPr lang="en-US" sz="2000" b="1">
                <a:solidFill>
                  <a:srgbClr val="FF0000"/>
                </a:solidFill>
                <a:latin typeface="Comic Sans MS" pitchFamily="66" charset="0"/>
              </a:rPr>
              <a:t>10 base pairs per turn</a:t>
            </a:r>
            <a:r>
              <a:rPr lang="en-US" sz="2000" b="1">
                <a:latin typeface="Comic Sans MS" pitchFamily="66" charset="0"/>
              </a:rPr>
              <a:t> of the helix. 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One turn of the helix is </a:t>
            </a:r>
            <a:r>
              <a:rPr lang="en-US" sz="2000" b="1">
                <a:solidFill>
                  <a:srgbClr val="FF0000"/>
                </a:solidFill>
                <a:latin typeface="Comic Sans MS" pitchFamily="66" charset="0"/>
              </a:rPr>
              <a:t>3.4 nm</a:t>
            </a:r>
            <a:r>
              <a:rPr lang="en-US" sz="2000">
                <a:solidFill>
                  <a:srgbClr val="FF0000"/>
                </a:solidFill>
                <a:latin typeface="Comic Sans MS" pitchFamily="66" charset="0"/>
              </a:rPr>
              <a:t>.</a:t>
            </a:r>
            <a:endParaRPr lang="en-US" sz="2000" b="1">
              <a:solidFill>
                <a:srgbClr val="FF0000"/>
              </a:solidFill>
              <a:latin typeface="Comic Sans MS" pitchFamily="66" charset="0"/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The base pairs are </a:t>
            </a:r>
            <a:r>
              <a:rPr lang="en-US" sz="2000" b="1">
                <a:solidFill>
                  <a:srgbClr val="FF0000"/>
                </a:solidFill>
                <a:latin typeface="Comic Sans MS" pitchFamily="66" charset="0"/>
              </a:rPr>
              <a:t>.34 nm</a:t>
            </a:r>
            <a:r>
              <a:rPr lang="en-US" sz="2000" b="1">
                <a:latin typeface="Comic Sans MS" pitchFamily="66" charset="0"/>
              </a:rPr>
              <a:t> apart</a:t>
            </a:r>
            <a:r>
              <a:rPr lang="en-US" sz="2000">
                <a:latin typeface="Comic Sans MS" pitchFamily="66" charset="0"/>
              </a:rPr>
              <a:t>.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b="1">
                <a:latin typeface="Comic Sans MS" pitchFamily="66" charset="0"/>
              </a:rPr>
              <a:t>Sugar phosphates on outside, base pairs on inside.</a:t>
            </a:r>
          </a:p>
        </p:txBody>
      </p:sp>
      <p:pic>
        <p:nvPicPr>
          <p:cNvPr id="20483" name="Picture 3" descr="3-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4775" y="76200"/>
            <a:ext cx="3197225" cy="6705600"/>
          </a:xfrm>
          <a:prstGeom prst="rect">
            <a:avLst/>
          </a:prstGeom>
          <a:noFill/>
        </p:spPr>
      </p:pic>
      <p:sp>
        <p:nvSpPr>
          <p:cNvPr id="2048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81000"/>
            <a:ext cx="4572000" cy="1143000"/>
          </a:xfrm>
        </p:spPr>
        <p:txBody>
          <a:bodyPr>
            <a:normAutofit fontScale="90000"/>
          </a:bodyPr>
          <a:lstStyle/>
          <a:p>
            <a:r>
              <a:rPr lang="en-US" sz="3600" b="1">
                <a:solidFill>
                  <a:schemeClr val="accent2"/>
                </a:solidFill>
                <a:latin typeface="Comic Sans MS" pitchFamily="66" charset="0"/>
              </a:rPr>
              <a:t>Double Helical Structure of DNA</a:t>
            </a:r>
            <a:endParaRPr lang="en-US" sz="3600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7648575" y="41624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IN"/>
          </a:p>
        </p:txBody>
      </p:sp>
      <p:sp>
        <p:nvSpPr>
          <p:cNvPr id="20486" name="Text Box 6"/>
          <p:cNvSpPr txBox="1">
            <a:spLocks noChangeArrowheads="1"/>
          </p:cNvSpPr>
          <p:nvPr/>
        </p:nvSpPr>
        <p:spPr bwMode="auto">
          <a:xfrm>
            <a:off x="7607300" y="3973513"/>
            <a:ext cx="838200" cy="457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Major groove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sz="3600">
                <a:solidFill>
                  <a:schemeClr val="accent2"/>
                </a:solidFill>
                <a:latin typeface="Comic Sans MS" pitchFamily="66" charset="0"/>
              </a:rPr>
              <a:t>OK, but what does DNA </a:t>
            </a:r>
            <a:r>
              <a:rPr lang="en-US" sz="3600" i="1">
                <a:solidFill>
                  <a:schemeClr val="accent2"/>
                </a:solidFill>
                <a:latin typeface="Comic Sans MS" pitchFamily="66" charset="0"/>
              </a:rPr>
              <a:t>do</a:t>
            </a:r>
            <a:r>
              <a:rPr lang="en-US" sz="3600">
                <a:solidFill>
                  <a:schemeClr val="accent2"/>
                </a:solidFill>
                <a:latin typeface="Comic Sans MS" pitchFamily="66" charset="0"/>
              </a:rPr>
              <a:t>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458200" cy="5486400"/>
          </a:xfrm>
        </p:spPr>
        <p:txBody>
          <a:bodyPr/>
          <a:lstStyle/>
          <a:p>
            <a:r>
              <a:rPr lang="en-US" sz="2800">
                <a:latin typeface="Comic Sans MS" pitchFamily="66" charset="0"/>
              </a:rPr>
              <a:t>Watson and Crick conclude:</a:t>
            </a:r>
          </a:p>
          <a:p>
            <a:pPr>
              <a:buFontTx/>
              <a:buNone/>
            </a:pPr>
            <a:r>
              <a:rPr lang="en-US" sz="2800">
                <a:latin typeface="Comic Sans MS" pitchFamily="66" charset="0"/>
              </a:rPr>
              <a:t>	</a:t>
            </a:r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“It has not escaped our notice that the specific pairing we have postulated immediately suggests a possible copying mechanism for the genetic material”.</a:t>
            </a:r>
          </a:p>
          <a:p>
            <a:pPr>
              <a:buFontTx/>
              <a:buNone/>
            </a:pPr>
            <a:endParaRPr lang="en-US" sz="2400">
              <a:solidFill>
                <a:schemeClr val="accent2"/>
              </a:solidFill>
              <a:latin typeface="Comic Sans MS" pitchFamily="66" charset="0"/>
            </a:endParaRPr>
          </a:p>
          <a:p>
            <a:pPr>
              <a:buFontTx/>
              <a:buNone/>
            </a:pPr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•	</a:t>
            </a:r>
            <a:r>
              <a:rPr lang="en-US" sz="2800">
                <a:latin typeface="Comic Sans MS" pitchFamily="66" charset="0"/>
              </a:rPr>
              <a:t>Besides copying, DNA must do </a:t>
            </a:r>
          </a:p>
          <a:p>
            <a:pPr>
              <a:buFontTx/>
              <a:buNone/>
            </a:pPr>
            <a:r>
              <a:rPr lang="en-US" sz="2800">
                <a:latin typeface="Comic Sans MS" pitchFamily="66" charset="0"/>
              </a:rPr>
              <a:t>	more if it is the genetic material</a:t>
            </a:r>
          </a:p>
          <a:p>
            <a:pPr>
              <a:buFontTx/>
              <a:buNone/>
            </a:pPr>
            <a:r>
              <a:rPr lang="en-US" sz="2800">
                <a:latin typeface="Comic Sans MS" pitchFamily="66" charset="0"/>
              </a:rPr>
              <a:t>	</a:t>
            </a:r>
            <a:r>
              <a:rPr lang="en-US" sz="2800">
                <a:solidFill>
                  <a:schemeClr val="accent2"/>
                </a:solidFill>
                <a:latin typeface="Comic Sans MS" pitchFamily="66" charset="0"/>
              </a:rPr>
              <a:t>-</a:t>
            </a:r>
            <a:r>
              <a:rPr lang="en-US" sz="2800">
                <a:latin typeface="Comic Sans MS" pitchFamily="66" charset="0"/>
              </a:rPr>
              <a:t> </a:t>
            </a:r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It must code for traits</a:t>
            </a:r>
          </a:p>
          <a:p>
            <a:pPr>
              <a:buFontTx/>
              <a:buNone/>
            </a:pPr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	- There must be a mechanism by which </a:t>
            </a:r>
          </a:p>
          <a:p>
            <a:pPr>
              <a:buFontTx/>
              <a:buNone/>
            </a:pPr>
            <a:r>
              <a:rPr lang="en-US" sz="2400">
                <a:solidFill>
                  <a:schemeClr val="accent2"/>
                </a:solidFill>
                <a:latin typeface="Comic Sans MS" pitchFamily="66" charset="0"/>
              </a:rPr>
              <a:t>	   it gets expressed as traits</a:t>
            </a:r>
          </a:p>
          <a:p>
            <a:pPr>
              <a:buFontTx/>
              <a:buNone/>
            </a:pPr>
            <a:r>
              <a:rPr lang="en-US" sz="2800">
                <a:solidFill>
                  <a:srgbClr val="FF0000"/>
                </a:solidFill>
                <a:latin typeface="Comic Sans MS" pitchFamily="66" charset="0"/>
              </a:rPr>
              <a:t>	</a:t>
            </a:r>
          </a:p>
        </p:txBody>
      </p:sp>
      <p:pic>
        <p:nvPicPr>
          <p:cNvPr id="22533" name="Picture 5" descr="trans9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2971800"/>
            <a:ext cx="1978025" cy="3429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30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307" name="Image30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3144" y="1039368"/>
            <a:ext cx="6056376" cy="512191"/>
          </a:xfrm>
          <a:prstGeom prst="rect">
            <a:avLst/>
          </a:prstGeom>
          <a:noFill/>
        </p:spPr>
      </p:pic>
      <p:grpSp>
        <p:nvGrpSpPr>
          <p:cNvPr id="308" name="Group308"/>
          <p:cNvGrpSpPr/>
          <p:nvPr/>
        </p:nvGrpSpPr>
        <p:grpSpPr>
          <a:xfrm>
            <a:off x="3108960" y="3291840"/>
            <a:ext cx="390144" cy="496824"/>
            <a:chOff x="3108960" y="3291840"/>
            <a:chExt cx="390144" cy="496824"/>
          </a:xfrm>
        </p:grpSpPr>
        <p:sp>
          <p:nvSpPr>
            <p:cNvPr id="309" name="Path309"/>
            <p:cNvSpPr/>
            <p:nvPr/>
          </p:nvSpPr>
          <p:spPr>
            <a:xfrm>
              <a:off x="3111119" y="3294126"/>
              <a:ext cx="385445" cy="492633"/>
            </a:xfrm>
            <a:custGeom>
              <a:avLst/>
              <a:gdLst/>
              <a:ahLst/>
              <a:cxnLst/>
              <a:rect l="l" t="t" r="r" b="b"/>
              <a:pathLst>
                <a:path w="385445" h="492633">
                  <a:moveTo>
                    <a:pt x="308483" y="398526"/>
                  </a:moveTo>
                  <a:lnTo>
                    <a:pt x="385445" y="398526"/>
                  </a:lnTo>
                  <a:lnTo>
                    <a:pt x="385445" y="492633"/>
                  </a:lnTo>
                  <a:lnTo>
                    <a:pt x="308483" y="492633"/>
                  </a:lnTo>
                  <a:lnTo>
                    <a:pt x="308483" y="398526"/>
                  </a:lnTo>
                  <a:close/>
                  <a:moveTo>
                    <a:pt x="114554" y="0"/>
                  </a:moveTo>
                  <a:lnTo>
                    <a:pt x="176784" y="0"/>
                  </a:lnTo>
                  <a:lnTo>
                    <a:pt x="176784" y="492633"/>
                  </a:lnTo>
                  <a:lnTo>
                    <a:pt x="99822" y="492633"/>
                  </a:lnTo>
                  <a:lnTo>
                    <a:pt x="99822" y="138049"/>
                  </a:lnTo>
                  <a:cubicBezTo>
                    <a:pt x="70993" y="170434"/>
                    <a:pt x="37719" y="194183"/>
                    <a:pt x="0" y="209296"/>
                  </a:cubicBezTo>
                  <a:lnTo>
                    <a:pt x="0" y="123952"/>
                  </a:lnTo>
                  <a:cubicBezTo>
                    <a:pt x="21463" y="115316"/>
                    <a:pt x="43688" y="99695"/>
                    <a:pt x="66675" y="77343"/>
                  </a:cubicBezTo>
                  <a:cubicBezTo>
                    <a:pt x="89662" y="54991"/>
                    <a:pt x="105664" y="29210"/>
                    <a:pt x="114554" y="0"/>
                  </a:cubicBez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10" name="Path310"/>
            <p:cNvSpPr/>
            <p:nvPr/>
          </p:nvSpPr>
          <p:spPr>
            <a:xfrm>
              <a:off x="3109341" y="3291907"/>
              <a:ext cx="389001" cy="496630"/>
            </a:xfrm>
            <a:custGeom>
              <a:avLst/>
              <a:gdLst/>
              <a:ahLst/>
              <a:cxnLst/>
              <a:rect l="l" t="t" r="r" b="b"/>
              <a:pathLst>
                <a:path w="389001" h="496630">
                  <a:moveTo>
                    <a:pt x="310261" y="400745"/>
                  </a:moveTo>
                  <a:lnTo>
                    <a:pt x="387223" y="400745"/>
                  </a:lnTo>
                  <a:lnTo>
                    <a:pt x="387223" y="494852"/>
                  </a:lnTo>
                  <a:lnTo>
                    <a:pt x="310261" y="494852"/>
                  </a:lnTo>
                  <a:lnTo>
                    <a:pt x="310261" y="400745"/>
                  </a:lnTo>
                  <a:close/>
                  <a:moveTo>
                    <a:pt x="116332" y="2219"/>
                  </a:moveTo>
                  <a:lnTo>
                    <a:pt x="178562" y="2219"/>
                  </a:lnTo>
                  <a:lnTo>
                    <a:pt x="178562" y="494852"/>
                  </a:lnTo>
                  <a:lnTo>
                    <a:pt x="101600" y="494852"/>
                  </a:lnTo>
                  <a:lnTo>
                    <a:pt x="101600" y="140268"/>
                  </a:lnTo>
                  <a:cubicBezTo>
                    <a:pt x="72771" y="172653"/>
                    <a:pt x="39497" y="196402"/>
                    <a:pt x="1778" y="211515"/>
                  </a:cubicBezTo>
                  <a:lnTo>
                    <a:pt x="1778" y="126171"/>
                  </a:lnTo>
                  <a:cubicBezTo>
                    <a:pt x="23241" y="117535"/>
                    <a:pt x="45466" y="101914"/>
                    <a:pt x="68453" y="79562"/>
                  </a:cubicBezTo>
                  <a:cubicBezTo>
                    <a:pt x="91440" y="57210"/>
                    <a:pt x="107442" y="31429"/>
                    <a:pt x="116332" y="2219"/>
                  </a:cubicBez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11" name="Image3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08960" y="3291840"/>
              <a:ext cx="390144" cy="496824"/>
            </a:xfrm>
            <a:prstGeom prst="rect">
              <a:avLst/>
            </a:prstGeom>
            <a:noFill/>
          </p:spPr>
        </p:pic>
      </p:grpSp>
      <p:grpSp>
        <p:nvGrpSpPr>
          <p:cNvPr id="312" name="Group312"/>
          <p:cNvGrpSpPr/>
          <p:nvPr/>
        </p:nvGrpSpPr>
        <p:grpSpPr>
          <a:xfrm>
            <a:off x="3978635" y="3293364"/>
            <a:ext cx="1812608" cy="495300"/>
            <a:chOff x="3978635" y="3293364"/>
            <a:chExt cx="1812608" cy="495300"/>
          </a:xfrm>
        </p:grpSpPr>
        <p:sp>
          <p:nvSpPr>
            <p:cNvPr id="313" name="Path313"/>
            <p:cNvSpPr/>
            <p:nvPr/>
          </p:nvSpPr>
          <p:spPr>
            <a:xfrm>
              <a:off x="3981069" y="3295904"/>
              <a:ext cx="404114" cy="490855"/>
            </a:xfrm>
            <a:custGeom>
              <a:avLst/>
              <a:gdLst/>
              <a:ahLst/>
              <a:cxnLst/>
              <a:rect l="l" t="t" r="r" b="b"/>
              <a:pathLst>
                <a:path w="404114" h="490855">
                  <a:moveTo>
                    <a:pt x="199009" y="114427"/>
                  </a:moveTo>
                  <a:lnTo>
                    <a:pt x="144526" y="296672"/>
                  </a:lnTo>
                  <a:lnTo>
                    <a:pt x="254635" y="296672"/>
                  </a:lnTo>
                  <a:lnTo>
                    <a:pt x="199009" y="114427"/>
                  </a:lnTo>
                  <a:close/>
                  <a:moveTo>
                    <a:pt x="156718" y="0"/>
                  </a:moveTo>
                  <a:lnTo>
                    <a:pt x="242824" y="0"/>
                  </a:lnTo>
                  <a:lnTo>
                    <a:pt x="404114" y="490855"/>
                  </a:lnTo>
                  <a:lnTo>
                    <a:pt x="315976" y="490855"/>
                  </a:lnTo>
                  <a:lnTo>
                    <a:pt x="280797" y="379730"/>
                  </a:lnTo>
                  <a:lnTo>
                    <a:pt x="119634" y="379730"/>
                  </a:lnTo>
                  <a:lnTo>
                    <a:pt x="86360" y="490855"/>
                  </a:lnTo>
                  <a:lnTo>
                    <a:pt x="0" y="490855"/>
                  </a:lnTo>
                  <a:lnTo>
                    <a:pt x="156718" y="0"/>
                  </a:ln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14" name="Path314"/>
            <p:cNvSpPr/>
            <p:nvPr/>
          </p:nvSpPr>
          <p:spPr>
            <a:xfrm>
              <a:off x="3978635" y="3293670"/>
              <a:ext cx="409004" cy="494868"/>
            </a:xfrm>
            <a:custGeom>
              <a:avLst/>
              <a:gdLst/>
              <a:ahLst/>
              <a:cxnLst/>
              <a:rect l="l" t="t" r="r" b="b"/>
              <a:pathLst>
                <a:path w="409004" h="494868">
                  <a:moveTo>
                    <a:pt x="201444" y="116661"/>
                  </a:moveTo>
                  <a:lnTo>
                    <a:pt x="146960" y="298906"/>
                  </a:lnTo>
                  <a:lnTo>
                    <a:pt x="257069" y="298906"/>
                  </a:lnTo>
                  <a:lnTo>
                    <a:pt x="201444" y="116661"/>
                  </a:lnTo>
                  <a:close/>
                  <a:moveTo>
                    <a:pt x="159152" y="2234"/>
                  </a:moveTo>
                  <a:lnTo>
                    <a:pt x="245258" y="2234"/>
                  </a:lnTo>
                  <a:lnTo>
                    <a:pt x="406548" y="493089"/>
                  </a:lnTo>
                  <a:lnTo>
                    <a:pt x="318410" y="493089"/>
                  </a:lnTo>
                  <a:lnTo>
                    <a:pt x="283231" y="381964"/>
                  </a:lnTo>
                  <a:lnTo>
                    <a:pt x="122068" y="381964"/>
                  </a:lnTo>
                  <a:lnTo>
                    <a:pt x="88795" y="493089"/>
                  </a:lnTo>
                  <a:lnTo>
                    <a:pt x="2434" y="493089"/>
                  </a:lnTo>
                  <a:lnTo>
                    <a:pt x="159152" y="2234"/>
                  </a:ln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15" name="Image3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9164" y="3293364"/>
              <a:ext cx="408432" cy="495300"/>
            </a:xfrm>
            <a:prstGeom prst="rect">
              <a:avLst/>
            </a:prstGeom>
            <a:noFill/>
          </p:spPr>
        </p:pic>
        <p:sp>
          <p:nvSpPr>
            <p:cNvPr id="316" name="Path316"/>
            <p:cNvSpPr/>
            <p:nvPr/>
          </p:nvSpPr>
          <p:spPr>
            <a:xfrm>
              <a:off x="4404106" y="3561725"/>
              <a:ext cx="151689" cy="94097"/>
            </a:xfrm>
            <a:custGeom>
              <a:avLst/>
              <a:gdLst/>
              <a:ahLst/>
              <a:cxnLst/>
              <a:rect l="l" t="t" r="r" b="b"/>
              <a:pathLst>
                <a:path w="151689" h="94097">
                  <a:moveTo>
                    <a:pt x="0" y="94097"/>
                  </a:moveTo>
                  <a:lnTo>
                    <a:pt x="151689" y="94097"/>
                  </a:lnTo>
                  <a:lnTo>
                    <a:pt x="151689" y="0"/>
                  </a:lnTo>
                  <a:lnTo>
                    <a:pt x="0" y="0"/>
                  </a:lnTo>
                  <a:lnTo>
                    <a:pt x="0" y="94097"/>
                  </a:ln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17" name="Path317"/>
            <p:cNvSpPr/>
            <p:nvPr/>
          </p:nvSpPr>
          <p:spPr>
            <a:xfrm>
              <a:off x="4402328" y="3559947"/>
              <a:ext cx="155245" cy="97653"/>
            </a:xfrm>
            <a:custGeom>
              <a:avLst/>
              <a:gdLst/>
              <a:ahLst/>
              <a:cxnLst/>
              <a:rect l="l" t="t" r="r" b="b"/>
              <a:pathLst>
                <a:path w="155245" h="97653">
                  <a:moveTo>
                    <a:pt x="1778" y="95875"/>
                  </a:moveTo>
                  <a:lnTo>
                    <a:pt x="153467" y="95875"/>
                  </a:lnTo>
                  <a:lnTo>
                    <a:pt x="153467" y="1778"/>
                  </a:lnTo>
                  <a:lnTo>
                    <a:pt x="1778" y="1778"/>
                  </a:lnTo>
                  <a:lnTo>
                    <a:pt x="1778" y="95875"/>
                  </a:ln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18" name="Image3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01312" y="3560064"/>
              <a:ext cx="156972" cy="97536"/>
            </a:xfrm>
            <a:prstGeom prst="rect">
              <a:avLst/>
            </a:prstGeom>
            <a:noFill/>
          </p:spPr>
        </p:pic>
        <p:sp>
          <p:nvSpPr>
            <p:cNvPr id="319" name="Path319"/>
            <p:cNvSpPr/>
            <p:nvPr/>
          </p:nvSpPr>
          <p:spPr>
            <a:xfrm>
              <a:off x="4614418" y="3295904"/>
              <a:ext cx="1174369" cy="490855"/>
            </a:xfrm>
            <a:custGeom>
              <a:avLst/>
              <a:gdLst/>
              <a:ahLst/>
              <a:cxnLst/>
              <a:rect l="l" t="t" r="r" b="b"/>
              <a:pathLst>
                <a:path w="1174369" h="490855">
                  <a:moveTo>
                    <a:pt x="969264" y="114427"/>
                  </a:moveTo>
                  <a:lnTo>
                    <a:pt x="914781" y="296672"/>
                  </a:lnTo>
                  <a:lnTo>
                    <a:pt x="1024890" y="296672"/>
                  </a:lnTo>
                  <a:lnTo>
                    <a:pt x="969264" y="114427"/>
                  </a:lnTo>
                  <a:close/>
                  <a:moveTo>
                    <a:pt x="81026" y="83058"/>
                  </a:moveTo>
                  <a:lnTo>
                    <a:pt x="81026" y="407797"/>
                  </a:lnTo>
                  <a:lnTo>
                    <a:pt x="141986" y="407797"/>
                  </a:lnTo>
                  <a:cubicBezTo>
                    <a:pt x="168021" y="407797"/>
                    <a:pt x="186944" y="405384"/>
                    <a:pt x="198628" y="400431"/>
                  </a:cubicBezTo>
                  <a:cubicBezTo>
                    <a:pt x="210439" y="395605"/>
                    <a:pt x="219964" y="388112"/>
                    <a:pt x="227457" y="378206"/>
                  </a:cubicBezTo>
                  <a:cubicBezTo>
                    <a:pt x="234950" y="368300"/>
                    <a:pt x="241173" y="352679"/>
                    <a:pt x="246126" y="331216"/>
                  </a:cubicBezTo>
                  <a:cubicBezTo>
                    <a:pt x="250952" y="309753"/>
                    <a:pt x="253492" y="281559"/>
                    <a:pt x="253492" y="246634"/>
                  </a:cubicBezTo>
                  <a:cubicBezTo>
                    <a:pt x="253492" y="210185"/>
                    <a:pt x="250952" y="181610"/>
                    <a:pt x="245872" y="160655"/>
                  </a:cubicBezTo>
                  <a:cubicBezTo>
                    <a:pt x="240919" y="139700"/>
                    <a:pt x="233045" y="123190"/>
                    <a:pt x="222504" y="111125"/>
                  </a:cubicBezTo>
                  <a:cubicBezTo>
                    <a:pt x="211836" y="99060"/>
                    <a:pt x="199009" y="91186"/>
                    <a:pt x="183769" y="87376"/>
                  </a:cubicBezTo>
                  <a:cubicBezTo>
                    <a:pt x="172339" y="84455"/>
                    <a:pt x="150368" y="83058"/>
                    <a:pt x="117856" y="83058"/>
                  </a:cubicBezTo>
                  <a:lnTo>
                    <a:pt x="81026" y="83058"/>
                  </a:lnTo>
                  <a:close/>
                  <a:moveTo>
                    <a:pt x="926973" y="0"/>
                  </a:moveTo>
                  <a:lnTo>
                    <a:pt x="1013079" y="0"/>
                  </a:lnTo>
                  <a:lnTo>
                    <a:pt x="1174369" y="490855"/>
                  </a:lnTo>
                  <a:lnTo>
                    <a:pt x="1086231" y="490855"/>
                  </a:lnTo>
                  <a:lnTo>
                    <a:pt x="1051052" y="379730"/>
                  </a:lnTo>
                  <a:lnTo>
                    <a:pt x="889889" y="379730"/>
                  </a:lnTo>
                  <a:lnTo>
                    <a:pt x="856615" y="490855"/>
                  </a:lnTo>
                  <a:lnTo>
                    <a:pt x="770255" y="490855"/>
                  </a:lnTo>
                  <a:lnTo>
                    <a:pt x="926973" y="0"/>
                  </a:lnTo>
                  <a:close/>
                  <a:moveTo>
                    <a:pt x="406654" y="0"/>
                  </a:moveTo>
                  <a:lnTo>
                    <a:pt x="485648" y="0"/>
                  </a:lnTo>
                  <a:lnTo>
                    <a:pt x="650494" y="327787"/>
                  </a:lnTo>
                  <a:lnTo>
                    <a:pt x="650494" y="0"/>
                  </a:lnTo>
                  <a:lnTo>
                    <a:pt x="726186" y="0"/>
                  </a:lnTo>
                  <a:lnTo>
                    <a:pt x="726186" y="490855"/>
                  </a:lnTo>
                  <a:lnTo>
                    <a:pt x="644398" y="490855"/>
                  </a:lnTo>
                  <a:lnTo>
                    <a:pt x="482346" y="170688"/>
                  </a:lnTo>
                  <a:lnTo>
                    <a:pt x="482346" y="490855"/>
                  </a:lnTo>
                  <a:lnTo>
                    <a:pt x="406654" y="490855"/>
                  </a:lnTo>
                  <a:lnTo>
                    <a:pt x="406654" y="0"/>
                  </a:lnTo>
                  <a:close/>
                  <a:moveTo>
                    <a:pt x="0" y="0"/>
                  </a:moveTo>
                  <a:lnTo>
                    <a:pt x="148082" y="0"/>
                  </a:lnTo>
                  <a:cubicBezTo>
                    <a:pt x="185547" y="0"/>
                    <a:pt x="213868" y="4191"/>
                    <a:pt x="232918" y="12446"/>
                  </a:cubicBezTo>
                  <a:cubicBezTo>
                    <a:pt x="251968" y="20828"/>
                    <a:pt x="269621" y="35052"/>
                    <a:pt x="285623" y="54864"/>
                  </a:cubicBezTo>
                  <a:cubicBezTo>
                    <a:pt x="301752" y="74676"/>
                    <a:pt x="314325" y="100457"/>
                    <a:pt x="323469" y="132207"/>
                  </a:cubicBezTo>
                  <a:cubicBezTo>
                    <a:pt x="332613" y="163957"/>
                    <a:pt x="337185" y="203327"/>
                    <a:pt x="337185" y="250444"/>
                  </a:cubicBezTo>
                  <a:cubicBezTo>
                    <a:pt x="337185" y="292862"/>
                    <a:pt x="332359" y="329692"/>
                    <a:pt x="322707" y="361061"/>
                  </a:cubicBezTo>
                  <a:cubicBezTo>
                    <a:pt x="313182" y="392430"/>
                    <a:pt x="300990" y="417322"/>
                    <a:pt x="286258" y="435610"/>
                  </a:cubicBezTo>
                  <a:cubicBezTo>
                    <a:pt x="271526" y="453898"/>
                    <a:pt x="253746" y="467740"/>
                    <a:pt x="232918" y="477012"/>
                  </a:cubicBezTo>
                  <a:cubicBezTo>
                    <a:pt x="212090" y="486283"/>
                    <a:pt x="185293" y="490855"/>
                    <a:pt x="152527" y="490855"/>
                  </a:cubicBezTo>
                  <a:lnTo>
                    <a:pt x="0" y="490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20" name="Path320"/>
            <p:cNvSpPr/>
            <p:nvPr/>
          </p:nvSpPr>
          <p:spPr>
            <a:xfrm>
              <a:off x="4612640" y="3293670"/>
              <a:ext cx="1178603" cy="494868"/>
            </a:xfrm>
            <a:custGeom>
              <a:avLst/>
              <a:gdLst/>
              <a:ahLst/>
              <a:cxnLst/>
              <a:rect l="l" t="t" r="r" b="b"/>
              <a:pathLst>
                <a:path w="1178603" h="494868">
                  <a:moveTo>
                    <a:pt x="971042" y="116661"/>
                  </a:moveTo>
                  <a:lnTo>
                    <a:pt x="916559" y="298906"/>
                  </a:lnTo>
                  <a:lnTo>
                    <a:pt x="1026668" y="298906"/>
                  </a:lnTo>
                  <a:lnTo>
                    <a:pt x="971042" y="116661"/>
                  </a:lnTo>
                  <a:close/>
                  <a:moveTo>
                    <a:pt x="82804" y="85292"/>
                  </a:moveTo>
                  <a:lnTo>
                    <a:pt x="82804" y="410031"/>
                  </a:lnTo>
                  <a:lnTo>
                    <a:pt x="143764" y="410031"/>
                  </a:lnTo>
                  <a:cubicBezTo>
                    <a:pt x="169799" y="410031"/>
                    <a:pt x="188722" y="407618"/>
                    <a:pt x="200406" y="402665"/>
                  </a:cubicBezTo>
                  <a:cubicBezTo>
                    <a:pt x="212217" y="397839"/>
                    <a:pt x="221742" y="390346"/>
                    <a:pt x="229235" y="380440"/>
                  </a:cubicBezTo>
                  <a:cubicBezTo>
                    <a:pt x="236728" y="370534"/>
                    <a:pt x="242951" y="354913"/>
                    <a:pt x="247904" y="333450"/>
                  </a:cubicBezTo>
                  <a:cubicBezTo>
                    <a:pt x="252730" y="311987"/>
                    <a:pt x="255270" y="283793"/>
                    <a:pt x="255270" y="248868"/>
                  </a:cubicBezTo>
                  <a:cubicBezTo>
                    <a:pt x="255270" y="212419"/>
                    <a:pt x="252730" y="183844"/>
                    <a:pt x="247650" y="162889"/>
                  </a:cubicBezTo>
                  <a:cubicBezTo>
                    <a:pt x="242697" y="141934"/>
                    <a:pt x="234823" y="125424"/>
                    <a:pt x="224282" y="113359"/>
                  </a:cubicBezTo>
                  <a:cubicBezTo>
                    <a:pt x="213614" y="101294"/>
                    <a:pt x="200787" y="93420"/>
                    <a:pt x="185547" y="89610"/>
                  </a:cubicBezTo>
                  <a:cubicBezTo>
                    <a:pt x="174117" y="86689"/>
                    <a:pt x="152146" y="85292"/>
                    <a:pt x="119634" y="85292"/>
                  </a:cubicBezTo>
                  <a:lnTo>
                    <a:pt x="82804" y="85292"/>
                  </a:lnTo>
                  <a:close/>
                  <a:moveTo>
                    <a:pt x="928751" y="2234"/>
                  </a:moveTo>
                  <a:lnTo>
                    <a:pt x="1014857" y="2234"/>
                  </a:lnTo>
                  <a:lnTo>
                    <a:pt x="1176147" y="493089"/>
                  </a:lnTo>
                  <a:lnTo>
                    <a:pt x="1088009" y="493089"/>
                  </a:lnTo>
                  <a:lnTo>
                    <a:pt x="1052830" y="381964"/>
                  </a:lnTo>
                  <a:lnTo>
                    <a:pt x="891667" y="381964"/>
                  </a:lnTo>
                  <a:lnTo>
                    <a:pt x="858393" y="493089"/>
                  </a:lnTo>
                  <a:lnTo>
                    <a:pt x="772033" y="493089"/>
                  </a:lnTo>
                  <a:lnTo>
                    <a:pt x="928751" y="2234"/>
                  </a:lnTo>
                  <a:close/>
                  <a:moveTo>
                    <a:pt x="408432" y="2234"/>
                  </a:moveTo>
                  <a:lnTo>
                    <a:pt x="487426" y="2234"/>
                  </a:lnTo>
                  <a:lnTo>
                    <a:pt x="652272" y="330021"/>
                  </a:lnTo>
                  <a:lnTo>
                    <a:pt x="652272" y="2234"/>
                  </a:lnTo>
                  <a:lnTo>
                    <a:pt x="727964" y="2234"/>
                  </a:lnTo>
                  <a:lnTo>
                    <a:pt x="727964" y="493089"/>
                  </a:lnTo>
                  <a:lnTo>
                    <a:pt x="646176" y="493089"/>
                  </a:lnTo>
                  <a:lnTo>
                    <a:pt x="484124" y="172922"/>
                  </a:lnTo>
                  <a:lnTo>
                    <a:pt x="484124" y="493089"/>
                  </a:lnTo>
                  <a:lnTo>
                    <a:pt x="408432" y="493089"/>
                  </a:lnTo>
                  <a:lnTo>
                    <a:pt x="408432" y="2234"/>
                  </a:lnTo>
                  <a:close/>
                  <a:moveTo>
                    <a:pt x="1778" y="2234"/>
                  </a:moveTo>
                  <a:lnTo>
                    <a:pt x="149860" y="2234"/>
                  </a:lnTo>
                  <a:cubicBezTo>
                    <a:pt x="187325" y="2234"/>
                    <a:pt x="215646" y="6425"/>
                    <a:pt x="234696" y="14680"/>
                  </a:cubicBezTo>
                  <a:cubicBezTo>
                    <a:pt x="253746" y="23062"/>
                    <a:pt x="271399" y="37286"/>
                    <a:pt x="287401" y="57098"/>
                  </a:cubicBezTo>
                  <a:cubicBezTo>
                    <a:pt x="303530" y="76910"/>
                    <a:pt x="316103" y="102691"/>
                    <a:pt x="325247" y="134441"/>
                  </a:cubicBezTo>
                  <a:cubicBezTo>
                    <a:pt x="334391" y="166191"/>
                    <a:pt x="338963" y="205561"/>
                    <a:pt x="338963" y="252678"/>
                  </a:cubicBezTo>
                  <a:cubicBezTo>
                    <a:pt x="338963" y="295096"/>
                    <a:pt x="334137" y="331926"/>
                    <a:pt x="324485" y="363295"/>
                  </a:cubicBezTo>
                  <a:cubicBezTo>
                    <a:pt x="314960" y="394664"/>
                    <a:pt x="302768" y="419556"/>
                    <a:pt x="288036" y="437844"/>
                  </a:cubicBezTo>
                  <a:cubicBezTo>
                    <a:pt x="273304" y="456132"/>
                    <a:pt x="255524" y="469975"/>
                    <a:pt x="234696" y="479246"/>
                  </a:cubicBezTo>
                  <a:cubicBezTo>
                    <a:pt x="213868" y="488517"/>
                    <a:pt x="187071" y="493089"/>
                    <a:pt x="154305" y="493089"/>
                  </a:cubicBezTo>
                  <a:lnTo>
                    <a:pt x="1778" y="493089"/>
                  </a:lnTo>
                  <a:lnTo>
                    <a:pt x="1778" y="2234"/>
                  </a:ln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21" name="Image3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11624" y="3293364"/>
              <a:ext cx="1179576" cy="495300"/>
            </a:xfrm>
            <a:prstGeom prst="rect">
              <a:avLst/>
            </a:prstGeom>
            <a:noFill/>
          </p:spPr>
        </p:pic>
      </p:grpSp>
      <p:grpSp>
        <p:nvGrpSpPr>
          <p:cNvPr id="322" name="Group322"/>
          <p:cNvGrpSpPr/>
          <p:nvPr/>
        </p:nvGrpSpPr>
        <p:grpSpPr>
          <a:xfrm>
            <a:off x="3078480" y="4114800"/>
            <a:ext cx="420624" cy="496824"/>
            <a:chOff x="3078480" y="4114800"/>
            <a:chExt cx="420624" cy="496824"/>
          </a:xfrm>
        </p:grpSpPr>
        <p:sp>
          <p:nvSpPr>
            <p:cNvPr id="323" name="Path323"/>
            <p:cNvSpPr/>
            <p:nvPr/>
          </p:nvSpPr>
          <p:spPr>
            <a:xfrm>
              <a:off x="3080639" y="4117086"/>
              <a:ext cx="415925" cy="492633"/>
            </a:xfrm>
            <a:custGeom>
              <a:avLst/>
              <a:gdLst/>
              <a:ahLst/>
              <a:cxnLst/>
              <a:rect l="l" t="t" r="r" b="b"/>
              <a:pathLst>
                <a:path w="415925" h="492633">
                  <a:moveTo>
                    <a:pt x="338963" y="398526"/>
                  </a:moveTo>
                  <a:lnTo>
                    <a:pt x="415925" y="398526"/>
                  </a:lnTo>
                  <a:lnTo>
                    <a:pt x="415925" y="492633"/>
                  </a:lnTo>
                  <a:lnTo>
                    <a:pt x="338963" y="492633"/>
                  </a:lnTo>
                  <a:lnTo>
                    <a:pt x="338963" y="398526"/>
                  </a:lnTo>
                  <a:close/>
                  <a:moveTo>
                    <a:pt x="143002" y="0"/>
                  </a:moveTo>
                  <a:cubicBezTo>
                    <a:pt x="185166" y="0"/>
                    <a:pt x="217043" y="13716"/>
                    <a:pt x="238506" y="41148"/>
                  </a:cubicBezTo>
                  <a:cubicBezTo>
                    <a:pt x="259842" y="68707"/>
                    <a:pt x="270637" y="100076"/>
                    <a:pt x="270637" y="135509"/>
                  </a:cubicBezTo>
                  <a:cubicBezTo>
                    <a:pt x="270637" y="155575"/>
                    <a:pt x="267843" y="175133"/>
                    <a:pt x="262382" y="193929"/>
                  </a:cubicBezTo>
                  <a:cubicBezTo>
                    <a:pt x="256921" y="212852"/>
                    <a:pt x="248539" y="231775"/>
                    <a:pt x="237109" y="250825"/>
                  </a:cubicBezTo>
                  <a:cubicBezTo>
                    <a:pt x="225679" y="269875"/>
                    <a:pt x="206756" y="294259"/>
                    <a:pt x="180213" y="323977"/>
                  </a:cubicBezTo>
                  <a:cubicBezTo>
                    <a:pt x="155448" y="351790"/>
                    <a:pt x="139700" y="370205"/>
                    <a:pt x="133096" y="379095"/>
                  </a:cubicBezTo>
                  <a:cubicBezTo>
                    <a:pt x="126619" y="388112"/>
                    <a:pt x="121285" y="396748"/>
                    <a:pt x="117221" y="405257"/>
                  </a:cubicBezTo>
                  <a:lnTo>
                    <a:pt x="270637" y="405257"/>
                  </a:lnTo>
                  <a:lnTo>
                    <a:pt x="270637" y="492633"/>
                  </a:lnTo>
                  <a:lnTo>
                    <a:pt x="0" y="492633"/>
                  </a:lnTo>
                  <a:cubicBezTo>
                    <a:pt x="2921" y="459613"/>
                    <a:pt x="11811" y="428244"/>
                    <a:pt x="26670" y="398399"/>
                  </a:cubicBezTo>
                  <a:cubicBezTo>
                    <a:pt x="41529" y="368681"/>
                    <a:pt x="70358" y="329565"/>
                    <a:pt x="113157" y="281178"/>
                  </a:cubicBezTo>
                  <a:cubicBezTo>
                    <a:pt x="147193" y="242570"/>
                    <a:pt x="168021" y="216535"/>
                    <a:pt x="175895" y="202819"/>
                  </a:cubicBezTo>
                  <a:cubicBezTo>
                    <a:pt x="187452" y="183007"/>
                    <a:pt x="193294" y="163068"/>
                    <a:pt x="193294" y="143002"/>
                  </a:cubicBezTo>
                  <a:cubicBezTo>
                    <a:pt x="193294" y="121539"/>
                    <a:pt x="188468" y="105410"/>
                    <a:pt x="178816" y="94488"/>
                  </a:cubicBezTo>
                  <a:cubicBezTo>
                    <a:pt x="169291" y="83566"/>
                    <a:pt x="156591" y="78105"/>
                    <a:pt x="140970" y="78105"/>
                  </a:cubicBezTo>
                  <a:cubicBezTo>
                    <a:pt x="106807" y="78105"/>
                    <a:pt x="88392" y="103632"/>
                    <a:pt x="85725" y="154813"/>
                  </a:cubicBezTo>
                  <a:lnTo>
                    <a:pt x="9017" y="145415"/>
                  </a:lnTo>
                  <a:cubicBezTo>
                    <a:pt x="13716" y="95377"/>
                    <a:pt x="27686" y="58674"/>
                    <a:pt x="50800" y="35179"/>
                  </a:cubicBezTo>
                  <a:cubicBezTo>
                    <a:pt x="73914" y="11811"/>
                    <a:pt x="104648" y="0"/>
                    <a:pt x="143002" y="0"/>
                  </a:cubicBez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24" name="Path324"/>
            <p:cNvSpPr/>
            <p:nvPr/>
          </p:nvSpPr>
          <p:spPr>
            <a:xfrm>
              <a:off x="3078697" y="4115308"/>
              <a:ext cx="419645" cy="496189"/>
            </a:xfrm>
            <a:custGeom>
              <a:avLst/>
              <a:gdLst/>
              <a:ahLst/>
              <a:cxnLst/>
              <a:rect l="l" t="t" r="r" b="b"/>
              <a:pathLst>
                <a:path w="419645" h="496189">
                  <a:moveTo>
                    <a:pt x="340906" y="400304"/>
                  </a:moveTo>
                  <a:lnTo>
                    <a:pt x="417867" y="400304"/>
                  </a:lnTo>
                  <a:lnTo>
                    <a:pt x="417867" y="494411"/>
                  </a:lnTo>
                  <a:lnTo>
                    <a:pt x="340906" y="494411"/>
                  </a:lnTo>
                  <a:lnTo>
                    <a:pt x="340906" y="400304"/>
                  </a:lnTo>
                  <a:close/>
                  <a:moveTo>
                    <a:pt x="144944" y="1778"/>
                  </a:moveTo>
                  <a:cubicBezTo>
                    <a:pt x="187108" y="1778"/>
                    <a:pt x="218985" y="15494"/>
                    <a:pt x="240448" y="42926"/>
                  </a:cubicBezTo>
                  <a:cubicBezTo>
                    <a:pt x="261784" y="70486"/>
                    <a:pt x="272579" y="101854"/>
                    <a:pt x="272579" y="137287"/>
                  </a:cubicBezTo>
                  <a:cubicBezTo>
                    <a:pt x="272579" y="157353"/>
                    <a:pt x="269785" y="176911"/>
                    <a:pt x="264325" y="195707"/>
                  </a:cubicBezTo>
                  <a:cubicBezTo>
                    <a:pt x="258863" y="214630"/>
                    <a:pt x="250482" y="233553"/>
                    <a:pt x="239052" y="252603"/>
                  </a:cubicBezTo>
                  <a:cubicBezTo>
                    <a:pt x="227621" y="271653"/>
                    <a:pt x="208698" y="296037"/>
                    <a:pt x="182156" y="325755"/>
                  </a:cubicBezTo>
                  <a:cubicBezTo>
                    <a:pt x="157390" y="353568"/>
                    <a:pt x="141643" y="371983"/>
                    <a:pt x="135038" y="380873"/>
                  </a:cubicBezTo>
                  <a:cubicBezTo>
                    <a:pt x="128561" y="389890"/>
                    <a:pt x="123228" y="398526"/>
                    <a:pt x="119163" y="407036"/>
                  </a:cubicBezTo>
                  <a:lnTo>
                    <a:pt x="272579" y="407036"/>
                  </a:lnTo>
                  <a:lnTo>
                    <a:pt x="272579" y="494411"/>
                  </a:lnTo>
                  <a:lnTo>
                    <a:pt x="1943" y="494411"/>
                  </a:lnTo>
                  <a:cubicBezTo>
                    <a:pt x="4863" y="461391"/>
                    <a:pt x="13753" y="430022"/>
                    <a:pt x="28613" y="400177"/>
                  </a:cubicBezTo>
                  <a:cubicBezTo>
                    <a:pt x="43471" y="370460"/>
                    <a:pt x="72300" y="331343"/>
                    <a:pt x="115099" y="282956"/>
                  </a:cubicBezTo>
                  <a:cubicBezTo>
                    <a:pt x="149135" y="244348"/>
                    <a:pt x="169963" y="218313"/>
                    <a:pt x="177837" y="204597"/>
                  </a:cubicBezTo>
                  <a:cubicBezTo>
                    <a:pt x="189394" y="184786"/>
                    <a:pt x="195237" y="164847"/>
                    <a:pt x="195237" y="144780"/>
                  </a:cubicBezTo>
                  <a:cubicBezTo>
                    <a:pt x="195237" y="123317"/>
                    <a:pt x="190410" y="107188"/>
                    <a:pt x="180758" y="96266"/>
                  </a:cubicBezTo>
                  <a:cubicBezTo>
                    <a:pt x="171233" y="85344"/>
                    <a:pt x="158533" y="79883"/>
                    <a:pt x="142913" y="79883"/>
                  </a:cubicBezTo>
                  <a:cubicBezTo>
                    <a:pt x="108749" y="79883"/>
                    <a:pt x="90334" y="105410"/>
                    <a:pt x="87668" y="156591"/>
                  </a:cubicBezTo>
                  <a:lnTo>
                    <a:pt x="10959" y="147193"/>
                  </a:lnTo>
                  <a:cubicBezTo>
                    <a:pt x="15659" y="97155"/>
                    <a:pt x="29628" y="60452"/>
                    <a:pt x="52743" y="36957"/>
                  </a:cubicBezTo>
                  <a:cubicBezTo>
                    <a:pt x="75856" y="13589"/>
                    <a:pt x="106590" y="1778"/>
                    <a:pt x="144944" y="1778"/>
                  </a:cubicBez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25" name="Image3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78480" y="4114800"/>
              <a:ext cx="420624" cy="496824"/>
            </a:xfrm>
            <a:prstGeom prst="rect">
              <a:avLst/>
            </a:prstGeom>
            <a:noFill/>
          </p:spPr>
        </p:pic>
      </p:grpSp>
      <p:grpSp>
        <p:nvGrpSpPr>
          <p:cNvPr id="326" name="Group326"/>
          <p:cNvGrpSpPr/>
          <p:nvPr/>
        </p:nvGrpSpPr>
        <p:grpSpPr>
          <a:xfrm>
            <a:off x="4020058" y="4116324"/>
            <a:ext cx="1771185" cy="495300"/>
            <a:chOff x="4020058" y="4116324"/>
            <a:chExt cx="1771185" cy="495300"/>
          </a:xfrm>
        </p:grpSpPr>
        <p:sp>
          <p:nvSpPr>
            <p:cNvPr id="327" name="Path327"/>
            <p:cNvSpPr/>
            <p:nvPr/>
          </p:nvSpPr>
          <p:spPr>
            <a:xfrm>
              <a:off x="4021836" y="4118864"/>
              <a:ext cx="337185" cy="490855"/>
            </a:xfrm>
            <a:custGeom>
              <a:avLst/>
              <a:gdLst/>
              <a:ahLst/>
              <a:cxnLst/>
              <a:rect l="l" t="t" r="r" b="b"/>
              <a:pathLst>
                <a:path w="337185" h="490855">
                  <a:moveTo>
                    <a:pt x="81026" y="276860"/>
                  </a:moveTo>
                  <a:lnTo>
                    <a:pt x="81026" y="407797"/>
                  </a:lnTo>
                  <a:lnTo>
                    <a:pt x="156591" y="407797"/>
                  </a:lnTo>
                  <a:cubicBezTo>
                    <a:pt x="189611" y="407797"/>
                    <a:pt x="210947" y="406146"/>
                    <a:pt x="220345" y="402590"/>
                  </a:cubicBezTo>
                  <a:cubicBezTo>
                    <a:pt x="229743" y="399161"/>
                    <a:pt x="237617" y="392430"/>
                    <a:pt x="243967" y="382270"/>
                  </a:cubicBezTo>
                  <a:cubicBezTo>
                    <a:pt x="250317" y="372110"/>
                    <a:pt x="253492" y="359283"/>
                    <a:pt x="253492" y="343662"/>
                  </a:cubicBezTo>
                  <a:cubicBezTo>
                    <a:pt x="253492" y="327660"/>
                    <a:pt x="250063" y="314452"/>
                    <a:pt x="243332" y="304165"/>
                  </a:cubicBezTo>
                  <a:cubicBezTo>
                    <a:pt x="236474" y="293751"/>
                    <a:pt x="227457" y="286639"/>
                    <a:pt x="216154" y="282702"/>
                  </a:cubicBezTo>
                  <a:cubicBezTo>
                    <a:pt x="204851" y="278892"/>
                    <a:pt x="181737" y="276860"/>
                    <a:pt x="146812" y="276860"/>
                  </a:cubicBezTo>
                  <a:lnTo>
                    <a:pt x="81026" y="276860"/>
                  </a:lnTo>
                  <a:close/>
                  <a:moveTo>
                    <a:pt x="81026" y="81661"/>
                  </a:moveTo>
                  <a:lnTo>
                    <a:pt x="81026" y="195199"/>
                  </a:lnTo>
                  <a:lnTo>
                    <a:pt x="134620" y="195199"/>
                  </a:lnTo>
                  <a:cubicBezTo>
                    <a:pt x="166751" y="195199"/>
                    <a:pt x="186690" y="194564"/>
                    <a:pt x="194183" y="193548"/>
                  </a:cubicBezTo>
                  <a:cubicBezTo>
                    <a:pt x="208026" y="191262"/>
                    <a:pt x="218948" y="185420"/>
                    <a:pt x="226695" y="175895"/>
                  </a:cubicBezTo>
                  <a:cubicBezTo>
                    <a:pt x="234569" y="166370"/>
                    <a:pt x="238506" y="153543"/>
                    <a:pt x="238506" y="137287"/>
                  </a:cubicBezTo>
                  <a:cubicBezTo>
                    <a:pt x="238506" y="122682"/>
                    <a:pt x="235204" y="110998"/>
                    <a:pt x="228854" y="101854"/>
                  </a:cubicBezTo>
                  <a:cubicBezTo>
                    <a:pt x="222504" y="92837"/>
                    <a:pt x="214884" y="87249"/>
                    <a:pt x="205740" y="84963"/>
                  </a:cubicBezTo>
                  <a:cubicBezTo>
                    <a:pt x="196723" y="82804"/>
                    <a:pt x="170815" y="81661"/>
                    <a:pt x="127889" y="81661"/>
                  </a:cubicBezTo>
                  <a:lnTo>
                    <a:pt x="81026" y="81661"/>
                  </a:lnTo>
                  <a:close/>
                  <a:moveTo>
                    <a:pt x="0" y="0"/>
                  </a:moveTo>
                  <a:lnTo>
                    <a:pt x="161290" y="0"/>
                  </a:lnTo>
                  <a:cubicBezTo>
                    <a:pt x="205232" y="0"/>
                    <a:pt x="236220" y="3937"/>
                    <a:pt x="254127" y="12065"/>
                  </a:cubicBezTo>
                  <a:cubicBezTo>
                    <a:pt x="272034" y="20066"/>
                    <a:pt x="287147" y="34163"/>
                    <a:pt x="299339" y="54483"/>
                  </a:cubicBezTo>
                  <a:cubicBezTo>
                    <a:pt x="311658" y="74803"/>
                    <a:pt x="317754" y="97790"/>
                    <a:pt x="317754" y="123571"/>
                  </a:cubicBezTo>
                  <a:cubicBezTo>
                    <a:pt x="317754" y="147193"/>
                    <a:pt x="312547" y="168529"/>
                    <a:pt x="302006" y="187579"/>
                  </a:cubicBezTo>
                  <a:cubicBezTo>
                    <a:pt x="291465" y="206756"/>
                    <a:pt x="277749" y="220853"/>
                    <a:pt x="260985" y="229997"/>
                  </a:cubicBezTo>
                  <a:cubicBezTo>
                    <a:pt x="284861" y="238506"/>
                    <a:pt x="303530" y="252984"/>
                    <a:pt x="316992" y="273558"/>
                  </a:cubicBezTo>
                  <a:cubicBezTo>
                    <a:pt x="330454" y="294132"/>
                    <a:pt x="337185" y="319024"/>
                    <a:pt x="337185" y="348488"/>
                  </a:cubicBezTo>
                  <a:cubicBezTo>
                    <a:pt x="337185" y="384302"/>
                    <a:pt x="328676" y="414401"/>
                    <a:pt x="311404" y="439166"/>
                  </a:cubicBezTo>
                  <a:cubicBezTo>
                    <a:pt x="294259" y="463804"/>
                    <a:pt x="273939" y="479044"/>
                    <a:pt x="250444" y="484886"/>
                  </a:cubicBezTo>
                  <a:cubicBezTo>
                    <a:pt x="234188" y="488823"/>
                    <a:pt x="196342" y="490855"/>
                    <a:pt x="137033" y="490855"/>
                  </a:cubicBezTo>
                  <a:lnTo>
                    <a:pt x="0" y="490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28" name="Path328"/>
            <p:cNvSpPr/>
            <p:nvPr/>
          </p:nvSpPr>
          <p:spPr>
            <a:xfrm>
              <a:off x="4020058" y="4117086"/>
              <a:ext cx="340742" cy="494411"/>
            </a:xfrm>
            <a:custGeom>
              <a:avLst/>
              <a:gdLst/>
              <a:ahLst/>
              <a:cxnLst/>
              <a:rect l="l" t="t" r="r" b="b"/>
              <a:pathLst>
                <a:path w="340742" h="494411">
                  <a:moveTo>
                    <a:pt x="82804" y="278638"/>
                  </a:moveTo>
                  <a:lnTo>
                    <a:pt x="82804" y="409575"/>
                  </a:lnTo>
                  <a:lnTo>
                    <a:pt x="158369" y="409575"/>
                  </a:lnTo>
                  <a:cubicBezTo>
                    <a:pt x="191389" y="409575"/>
                    <a:pt x="212725" y="407924"/>
                    <a:pt x="222123" y="404368"/>
                  </a:cubicBezTo>
                  <a:cubicBezTo>
                    <a:pt x="231522" y="400939"/>
                    <a:pt x="239395" y="394208"/>
                    <a:pt x="245745" y="384048"/>
                  </a:cubicBezTo>
                  <a:cubicBezTo>
                    <a:pt x="252095" y="373888"/>
                    <a:pt x="255270" y="361061"/>
                    <a:pt x="255270" y="345440"/>
                  </a:cubicBezTo>
                  <a:cubicBezTo>
                    <a:pt x="255270" y="329438"/>
                    <a:pt x="251841" y="316230"/>
                    <a:pt x="245110" y="305943"/>
                  </a:cubicBezTo>
                  <a:cubicBezTo>
                    <a:pt x="238252" y="295529"/>
                    <a:pt x="229235" y="288417"/>
                    <a:pt x="217932" y="284480"/>
                  </a:cubicBezTo>
                  <a:cubicBezTo>
                    <a:pt x="206629" y="280670"/>
                    <a:pt x="183515" y="278638"/>
                    <a:pt x="148591" y="278638"/>
                  </a:cubicBezTo>
                  <a:lnTo>
                    <a:pt x="82804" y="278638"/>
                  </a:lnTo>
                  <a:close/>
                  <a:moveTo>
                    <a:pt x="82804" y="83439"/>
                  </a:moveTo>
                  <a:lnTo>
                    <a:pt x="82804" y="196977"/>
                  </a:lnTo>
                  <a:lnTo>
                    <a:pt x="136398" y="196977"/>
                  </a:lnTo>
                  <a:cubicBezTo>
                    <a:pt x="168529" y="196977"/>
                    <a:pt x="188468" y="196342"/>
                    <a:pt x="195961" y="195326"/>
                  </a:cubicBezTo>
                  <a:cubicBezTo>
                    <a:pt x="209804" y="193040"/>
                    <a:pt x="220726" y="187198"/>
                    <a:pt x="228473" y="177673"/>
                  </a:cubicBezTo>
                  <a:cubicBezTo>
                    <a:pt x="236347" y="168148"/>
                    <a:pt x="240284" y="155321"/>
                    <a:pt x="240284" y="139065"/>
                  </a:cubicBezTo>
                  <a:cubicBezTo>
                    <a:pt x="240284" y="124460"/>
                    <a:pt x="236982" y="112776"/>
                    <a:pt x="230632" y="103632"/>
                  </a:cubicBezTo>
                  <a:cubicBezTo>
                    <a:pt x="224282" y="94615"/>
                    <a:pt x="216662" y="89027"/>
                    <a:pt x="207518" y="86741"/>
                  </a:cubicBezTo>
                  <a:cubicBezTo>
                    <a:pt x="198501" y="84582"/>
                    <a:pt x="172593" y="83439"/>
                    <a:pt x="129667" y="83439"/>
                  </a:cubicBezTo>
                  <a:lnTo>
                    <a:pt x="82804" y="83439"/>
                  </a:lnTo>
                  <a:close/>
                  <a:moveTo>
                    <a:pt x="1778" y="1778"/>
                  </a:moveTo>
                  <a:lnTo>
                    <a:pt x="163068" y="1778"/>
                  </a:lnTo>
                  <a:cubicBezTo>
                    <a:pt x="207010" y="1778"/>
                    <a:pt x="237998" y="5715"/>
                    <a:pt x="255905" y="13843"/>
                  </a:cubicBezTo>
                  <a:cubicBezTo>
                    <a:pt x="273812" y="21844"/>
                    <a:pt x="288925" y="35941"/>
                    <a:pt x="301117" y="56261"/>
                  </a:cubicBezTo>
                  <a:cubicBezTo>
                    <a:pt x="313436" y="76581"/>
                    <a:pt x="319532" y="99568"/>
                    <a:pt x="319532" y="125349"/>
                  </a:cubicBezTo>
                  <a:cubicBezTo>
                    <a:pt x="319532" y="148971"/>
                    <a:pt x="314325" y="170307"/>
                    <a:pt x="303784" y="189357"/>
                  </a:cubicBezTo>
                  <a:cubicBezTo>
                    <a:pt x="293243" y="208534"/>
                    <a:pt x="279527" y="222631"/>
                    <a:pt x="262763" y="231775"/>
                  </a:cubicBezTo>
                  <a:cubicBezTo>
                    <a:pt x="286639" y="240284"/>
                    <a:pt x="305308" y="254762"/>
                    <a:pt x="318770" y="275336"/>
                  </a:cubicBezTo>
                  <a:cubicBezTo>
                    <a:pt x="332232" y="295910"/>
                    <a:pt x="338963" y="320802"/>
                    <a:pt x="338963" y="350266"/>
                  </a:cubicBezTo>
                  <a:cubicBezTo>
                    <a:pt x="338963" y="386080"/>
                    <a:pt x="330454" y="416179"/>
                    <a:pt x="313182" y="440944"/>
                  </a:cubicBezTo>
                  <a:cubicBezTo>
                    <a:pt x="296037" y="465582"/>
                    <a:pt x="275717" y="480822"/>
                    <a:pt x="252222" y="486664"/>
                  </a:cubicBezTo>
                  <a:cubicBezTo>
                    <a:pt x="235966" y="490601"/>
                    <a:pt x="198120" y="492633"/>
                    <a:pt x="138811" y="492633"/>
                  </a:cubicBezTo>
                  <a:lnTo>
                    <a:pt x="1778" y="492633"/>
                  </a:lnTo>
                  <a:lnTo>
                    <a:pt x="1778" y="1778"/>
                  </a:ln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29" name="Image3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20312" y="4116324"/>
              <a:ext cx="341376" cy="495300"/>
            </a:xfrm>
            <a:prstGeom prst="rect">
              <a:avLst/>
            </a:prstGeom>
            <a:noFill/>
          </p:spPr>
        </p:pic>
        <p:sp>
          <p:nvSpPr>
            <p:cNvPr id="330" name="Path330"/>
            <p:cNvSpPr/>
            <p:nvPr/>
          </p:nvSpPr>
          <p:spPr>
            <a:xfrm>
              <a:off x="4404106" y="4384685"/>
              <a:ext cx="151689" cy="94097"/>
            </a:xfrm>
            <a:custGeom>
              <a:avLst/>
              <a:gdLst/>
              <a:ahLst/>
              <a:cxnLst/>
              <a:rect l="l" t="t" r="r" b="b"/>
              <a:pathLst>
                <a:path w="151689" h="94097">
                  <a:moveTo>
                    <a:pt x="0" y="94097"/>
                  </a:moveTo>
                  <a:lnTo>
                    <a:pt x="151689" y="94097"/>
                  </a:lnTo>
                  <a:lnTo>
                    <a:pt x="151689" y="0"/>
                  </a:lnTo>
                  <a:lnTo>
                    <a:pt x="0" y="0"/>
                  </a:lnTo>
                  <a:lnTo>
                    <a:pt x="0" y="94097"/>
                  </a:ln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31" name="Path331"/>
            <p:cNvSpPr/>
            <p:nvPr/>
          </p:nvSpPr>
          <p:spPr>
            <a:xfrm>
              <a:off x="4402328" y="4382908"/>
              <a:ext cx="155245" cy="97652"/>
            </a:xfrm>
            <a:custGeom>
              <a:avLst/>
              <a:gdLst/>
              <a:ahLst/>
              <a:cxnLst/>
              <a:rect l="l" t="t" r="r" b="b"/>
              <a:pathLst>
                <a:path w="155245" h="97652">
                  <a:moveTo>
                    <a:pt x="1778" y="95875"/>
                  </a:moveTo>
                  <a:lnTo>
                    <a:pt x="153467" y="95875"/>
                  </a:lnTo>
                  <a:lnTo>
                    <a:pt x="153467" y="1778"/>
                  </a:lnTo>
                  <a:lnTo>
                    <a:pt x="1778" y="1778"/>
                  </a:lnTo>
                  <a:lnTo>
                    <a:pt x="1778" y="95875"/>
                  </a:ln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32" name="Image3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01312" y="4383024"/>
              <a:ext cx="156972" cy="97536"/>
            </a:xfrm>
            <a:prstGeom prst="rect">
              <a:avLst/>
            </a:prstGeom>
            <a:noFill/>
          </p:spPr>
        </p:pic>
        <p:sp>
          <p:nvSpPr>
            <p:cNvPr id="333" name="Path333"/>
            <p:cNvSpPr/>
            <p:nvPr/>
          </p:nvSpPr>
          <p:spPr>
            <a:xfrm>
              <a:off x="4614418" y="4118864"/>
              <a:ext cx="1174369" cy="490855"/>
            </a:xfrm>
            <a:custGeom>
              <a:avLst/>
              <a:gdLst/>
              <a:ahLst/>
              <a:cxnLst/>
              <a:rect l="l" t="t" r="r" b="b"/>
              <a:pathLst>
                <a:path w="1174369" h="490855">
                  <a:moveTo>
                    <a:pt x="969264" y="114427"/>
                  </a:moveTo>
                  <a:lnTo>
                    <a:pt x="914781" y="296672"/>
                  </a:lnTo>
                  <a:lnTo>
                    <a:pt x="1024890" y="296672"/>
                  </a:lnTo>
                  <a:lnTo>
                    <a:pt x="969264" y="114427"/>
                  </a:lnTo>
                  <a:close/>
                  <a:moveTo>
                    <a:pt x="81026" y="83058"/>
                  </a:moveTo>
                  <a:lnTo>
                    <a:pt x="81026" y="407797"/>
                  </a:lnTo>
                  <a:lnTo>
                    <a:pt x="141986" y="407797"/>
                  </a:lnTo>
                  <a:cubicBezTo>
                    <a:pt x="168021" y="407797"/>
                    <a:pt x="186944" y="405384"/>
                    <a:pt x="198628" y="400431"/>
                  </a:cubicBezTo>
                  <a:cubicBezTo>
                    <a:pt x="210439" y="395605"/>
                    <a:pt x="219964" y="388112"/>
                    <a:pt x="227457" y="378206"/>
                  </a:cubicBezTo>
                  <a:cubicBezTo>
                    <a:pt x="234950" y="368300"/>
                    <a:pt x="241173" y="352679"/>
                    <a:pt x="246126" y="331216"/>
                  </a:cubicBezTo>
                  <a:cubicBezTo>
                    <a:pt x="250952" y="309753"/>
                    <a:pt x="253492" y="281559"/>
                    <a:pt x="253492" y="246634"/>
                  </a:cubicBezTo>
                  <a:cubicBezTo>
                    <a:pt x="253492" y="210185"/>
                    <a:pt x="250952" y="181610"/>
                    <a:pt x="245872" y="160655"/>
                  </a:cubicBezTo>
                  <a:cubicBezTo>
                    <a:pt x="240919" y="139700"/>
                    <a:pt x="233045" y="123190"/>
                    <a:pt x="222504" y="111125"/>
                  </a:cubicBezTo>
                  <a:cubicBezTo>
                    <a:pt x="211836" y="99060"/>
                    <a:pt x="199009" y="91186"/>
                    <a:pt x="183769" y="87376"/>
                  </a:cubicBezTo>
                  <a:cubicBezTo>
                    <a:pt x="172339" y="84455"/>
                    <a:pt x="150368" y="83058"/>
                    <a:pt x="117856" y="83058"/>
                  </a:cubicBezTo>
                  <a:lnTo>
                    <a:pt x="81026" y="83058"/>
                  </a:lnTo>
                  <a:close/>
                  <a:moveTo>
                    <a:pt x="926973" y="0"/>
                  </a:moveTo>
                  <a:lnTo>
                    <a:pt x="1013079" y="0"/>
                  </a:lnTo>
                  <a:lnTo>
                    <a:pt x="1174369" y="490855"/>
                  </a:lnTo>
                  <a:lnTo>
                    <a:pt x="1086231" y="490855"/>
                  </a:lnTo>
                  <a:lnTo>
                    <a:pt x="1051052" y="379730"/>
                  </a:lnTo>
                  <a:lnTo>
                    <a:pt x="889889" y="379730"/>
                  </a:lnTo>
                  <a:lnTo>
                    <a:pt x="856615" y="490855"/>
                  </a:lnTo>
                  <a:lnTo>
                    <a:pt x="770255" y="490855"/>
                  </a:lnTo>
                  <a:lnTo>
                    <a:pt x="926973" y="0"/>
                  </a:lnTo>
                  <a:close/>
                  <a:moveTo>
                    <a:pt x="406654" y="0"/>
                  </a:moveTo>
                  <a:lnTo>
                    <a:pt x="485648" y="0"/>
                  </a:lnTo>
                  <a:lnTo>
                    <a:pt x="650494" y="327787"/>
                  </a:lnTo>
                  <a:lnTo>
                    <a:pt x="650494" y="0"/>
                  </a:lnTo>
                  <a:lnTo>
                    <a:pt x="726186" y="0"/>
                  </a:lnTo>
                  <a:lnTo>
                    <a:pt x="726186" y="490855"/>
                  </a:lnTo>
                  <a:lnTo>
                    <a:pt x="644398" y="490855"/>
                  </a:lnTo>
                  <a:lnTo>
                    <a:pt x="482346" y="170688"/>
                  </a:lnTo>
                  <a:lnTo>
                    <a:pt x="482346" y="490855"/>
                  </a:lnTo>
                  <a:lnTo>
                    <a:pt x="406654" y="490855"/>
                  </a:lnTo>
                  <a:lnTo>
                    <a:pt x="406654" y="0"/>
                  </a:lnTo>
                  <a:close/>
                  <a:moveTo>
                    <a:pt x="0" y="0"/>
                  </a:moveTo>
                  <a:lnTo>
                    <a:pt x="148082" y="0"/>
                  </a:lnTo>
                  <a:cubicBezTo>
                    <a:pt x="185547" y="0"/>
                    <a:pt x="213868" y="4191"/>
                    <a:pt x="232918" y="12446"/>
                  </a:cubicBezTo>
                  <a:cubicBezTo>
                    <a:pt x="251968" y="20828"/>
                    <a:pt x="269621" y="35052"/>
                    <a:pt x="285623" y="54864"/>
                  </a:cubicBezTo>
                  <a:cubicBezTo>
                    <a:pt x="301752" y="74676"/>
                    <a:pt x="314325" y="100584"/>
                    <a:pt x="323469" y="132207"/>
                  </a:cubicBezTo>
                  <a:cubicBezTo>
                    <a:pt x="332613" y="163957"/>
                    <a:pt x="337185" y="203327"/>
                    <a:pt x="337185" y="250444"/>
                  </a:cubicBezTo>
                  <a:cubicBezTo>
                    <a:pt x="337185" y="292862"/>
                    <a:pt x="332359" y="329692"/>
                    <a:pt x="322707" y="361061"/>
                  </a:cubicBezTo>
                  <a:cubicBezTo>
                    <a:pt x="313182" y="392430"/>
                    <a:pt x="300990" y="417322"/>
                    <a:pt x="286258" y="435610"/>
                  </a:cubicBezTo>
                  <a:cubicBezTo>
                    <a:pt x="271526" y="453898"/>
                    <a:pt x="253746" y="467741"/>
                    <a:pt x="232918" y="477012"/>
                  </a:cubicBezTo>
                  <a:cubicBezTo>
                    <a:pt x="212090" y="486283"/>
                    <a:pt x="185293" y="490855"/>
                    <a:pt x="152527" y="490855"/>
                  </a:cubicBezTo>
                  <a:lnTo>
                    <a:pt x="0" y="490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34" name="Path334"/>
            <p:cNvSpPr/>
            <p:nvPr/>
          </p:nvSpPr>
          <p:spPr>
            <a:xfrm>
              <a:off x="4612640" y="4116629"/>
              <a:ext cx="1178603" cy="494868"/>
            </a:xfrm>
            <a:custGeom>
              <a:avLst/>
              <a:gdLst/>
              <a:ahLst/>
              <a:cxnLst/>
              <a:rect l="l" t="t" r="r" b="b"/>
              <a:pathLst>
                <a:path w="1178603" h="494868">
                  <a:moveTo>
                    <a:pt x="971042" y="116661"/>
                  </a:moveTo>
                  <a:lnTo>
                    <a:pt x="916559" y="298907"/>
                  </a:lnTo>
                  <a:lnTo>
                    <a:pt x="1026668" y="298907"/>
                  </a:lnTo>
                  <a:lnTo>
                    <a:pt x="971042" y="116661"/>
                  </a:lnTo>
                  <a:close/>
                  <a:moveTo>
                    <a:pt x="82804" y="85292"/>
                  </a:moveTo>
                  <a:lnTo>
                    <a:pt x="82804" y="410032"/>
                  </a:lnTo>
                  <a:lnTo>
                    <a:pt x="143764" y="410032"/>
                  </a:lnTo>
                  <a:cubicBezTo>
                    <a:pt x="169799" y="410032"/>
                    <a:pt x="188722" y="407619"/>
                    <a:pt x="200406" y="402665"/>
                  </a:cubicBezTo>
                  <a:cubicBezTo>
                    <a:pt x="212217" y="397840"/>
                    <a:pt x="221742" y="390347"/>
                    <a:pt x="229235" y="380441"/>
                  </a:cubicBezTo>
                  <a:cubicBezTo>
                    <a:pt x="236728" y="370535"/>
                    <a:pt x="242951" y="354914"/>
                    <a:pt x="247904" y="333451"/>
                  </a:cubicBezTo>
                  <a:cubicBezTo>
                    <a:pt x="252730" y="311988"/>
                    <a:pt x="255270" y="283794"/>
                    <a:pt x="255270" y="248869"/>
                  </a:cubicBezTo>
                  <a:cubicBezTo>
                    <a:pt x="255270" y="212420"/>
                    <a:pt x="252730" y="183845"/>
                    <a:pt x="247650" y="162890"/>
                  </a:cubicBezTo>
                  <a:cubicBezTo>
                    <a:pt x="242697" y="141935"/>
                    <a:pt x="234823" y="125425"/>
                    <a:pt x="224282" y="113360"/>
                  </a:cubicBezTo>
                  <a:cubicBezTo>
                    <a:pt x="213614" y="101295"/>
                    <a:pt x="200787" y="93421"/>
                    <a:pt x="185547" y="89611"/>
                  </a:cubicBezTo>
                  <a:cubicBezTo>
                    <a:pt x="174117" y="86690"/>
                    <a:pt x="152146" y="85292"/>
                    <a:pt x="119634" y="85292"/>
                  </a:cubicBezTo>
                  <a:lnTo>
                    <a:pt x="82804" y="85292"/>
                  </a:lnTo>
                  <a:close/>
                  <a:moveTo>
                    <a:pt x="928751" y="2235"/>
                  </a:moveTo>
                  <a:lnTo>
                    <a:pt x="1014857" y="2235"/>
                  </a:lnTo>
                  <a:lnTo>
                    <a:pt x="1176147" y="493090"/>
                  </a:lnTo>
                  <a:lnTo>
                    <a:pt x="1088009" y="493090"/>
                  </a:lnTo>
                  <a:lnTo>
                    <a:pt x="1052830" y="381965"/>
                  </a:lnTo>
                  <a:lnTo>
                    <a:pt x="891667" y="381965"/>
                  </a:lnTo>
                  <a:lnTo>
                    <a:pt x="858393" y="493090"/>
                  </a:lnTo>
                  <a:lnTo>
                    <a:pt x="772033" y="493090"/>
                  </a:lnTo>
                  <a:lnTo>
                    <a:pt x="928751" y="2235"/>
                  </a:lnTo>
                  <a:close/>
                  <a:moveTo>
                    <a:pt x="408432" y="2235"/>
                  </a:moveTo>
                  <a:lnTo>
                    <a:pt x="487426" y="2235"/>
                  </a:lnTo>
                  <a:lnTo>
                    <a:pt x="652272" y="330022"/>
                  </a:lnTo>
                  <a:lnTo>
                    <a:pt x="652272" y="2235"/>
                  </a:lnTo>
                  <a:lnTo>
                    <a:pt x="727964" y="2235"/>
                  </a:lnTo>
                  <a:lnTo>
                    <a:pt x="727964" y="493090"/>
                  </a:lnTo>
                  <a:lnTo>
                    <a:pt x="646176" y="493090"/>
                  </a:lnTo>
                  <a:lnTo>
                    <a:pt x="484124" y="172923"/>
                  </a:lnTo>
                  <a:lnTo>
                    <a:pt x="484124" y="493090"/>
                  </a:lnTo>
                  <a:lnTo>
                    <a:pt x="408432" y="493090"/>
                  </a:lnTo>
                  <a:lnTo>
                    <a:pt x="408432" y="2235"/>
                  </a:lnTo>
                  <a:close/>
                  <a:moveTo>
                    <a:pt x="1778" y="2235"/>
                  </a:moveTo>
                  <a:lnTo>
                    <a:pt x="149860" y="2235"/>
                  </a:lnTo>
                  <a:cubicBezTo>
                    <a:pt x="187325" y="2235"/>
                    <a:pt x="215646" y="6426"/>
                    <a:pt x="234696" y="14680"/>
                  </a:cubicBezTo>
                  <a:cubicBezTo>
                    <a:pt x="253746" y="23063"/>
                    <a:pt x="271399" y="37287"/>
                    <a:pt x="287401" y="57099"/>
                  </a:cubicBezTo>
                  <a:cubicBezTo>
                    <a:pt x="303530" y="76911"/>
                    <a:pt x="316103" y="102819"/>
                    <a:pt x="325247" y="134441"/>
                  </a:cubicBezTo>
                  <a:cubicBezTo>
                    <a:pt x="334391" y="166191"/>
                    <a:pt x="338963" y="205561"/>
                    <a:pt x="338963" y="252679"/>
                  </a:cubicBezTo>
                  <a:cubicBezTo>
                    <a:pt x="338963" y="295097"/>
                    <a:pt x="334137" y="331927"/>
                    <a:pt x="324485" y="363296"/>
                  </a:cubicBezTo>
                  <a:cubicBezTo>
                    <a:pt x="314960" y="394665"/>
                    <a:pt x="302768" y="419557"/>
                    <a:pt x="288036" y="437845"/>
                  </a:cubicBezTo>
                  <a:cubicBezTo>
                    <a:pt x="273304" y="456133"/>
                    <a:pt x="255524" y="469976"/>
                    <a:pt x="234696" y="479247"/>
                  </a:cubicBezTo>
                  <a:cubicBezTo>
                    <a:pt x="213868" y="488517"/>
                    <a:pt x="187071" y="493090"/>
                    <a:pt x="154305" y="493090"/>
                  </a:cubicBezTo>
                  <a:lnTo>
                    <a:pt x="1778" y="493090"/>
                  </a:lnTo>
                  <a:lnTo>
                    <a:pt x="1778" y="2235"/>
                  </a:ln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35" name="Image3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11624" y="4116324"/>
              <a:ext cx="1179576" cy="495300"/>
            </a:xfrm>
            <a:prstGeom prst="rect">
              <a:avLst/>
            </a:prstGeom>
            <a:noFill/>
          </p:spPr>
        </p:pic>
      </p:grpSp>
      <p:grpSp>
        <p:nvGrpSpPr>
          <p:cNvPr id="336" name="Group336"/>
          <p:cNvGrpSpPr/>
          <p:nvPr/>
        </p:nvGrpSpPr>
        <p:grpSpPr>
          <a:xfrm>
            <a:off x="4015740" y="4939284"/>
            <a:ext cx="1743499" cy="495300"/>
            <a:chOff x="4015740" y="4939284"/>
            <a:chExt cx="1743499" cy="495300"/>
          </a:xfrm>
        </p:grpSpPr>
        <p:sp>
          <p:nvSpPr>
            <p:cNvPr id="337" name="Path337"/>
            <p:cNvSpPr/>
            <p:nvPr/>
          </p:nvSpPr>
          <p:spPr>
            <a:xfrm>
              <a:off x="4017518" y="4941824"/>
              <a:ext cx="327152" cy="490855"/>
            </a:xfrm>
            <a:custGeom>
              <a:avLst/>
              <a:gdLst/>
              <a:ahLst/>
              <a:cxnLst/>
              <a:rect l="l" t="t" r="r" b="b"/>
              <a:pathLst>
                <a:path w="327152" h="490855">
                  <a:moveTo>
                    <a:pt x="23749" y="0"/>
                  </a:moveTo>
                  <a:lnTo>
                    <a:pt x="318516" y="0"/>
                  </a:lnTo>
                  <a:lnTo>
                    <a:pt x="318516" y="76962"/>
                  </a:lnTo>
                  <a:lnTo>
                    <a:pt x="98171" y="407797"/>
                  </a:lnTo>
                  <a:lnTo>
                    <a:pt x="327152" y="407797"/>
                  </a:lnTo>
                  <a:lnTo>
                    <a:pt x="327152" y="490855"/>
                  </a:lnTo>
                  <a:lnTo>
                    <a:pt x="0" y="490855"/>
                  </a:lnTo>
                  <a:lnTo>
                    <a:pt x="0" y="401066"/>
                  </a:lnTo>
                  <a:lnTo>
                    <a:pt x="211455" y="83058"/>
                  </a:lnTo>
                  <a:lnTo>
                    <a:pt x="23749" y="83058"/>
                  </a:lnTo>
                  <a:lnTo>
                    <a:pt x="23749" y="0"/>
                  </a:ln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38" name="Path338"/>
            <p:cNvSpPr/>
            <p:nvPr/>
          </p:nvSpPr>
          <p:spPr>
            <a:xfrm>
              <a:off x="4015740" y="4940046"/>
              <a:ext cx="330709" cy="494411"/>
            </a:xfrm>
            <a:custGeom>
              <a:avLst/>
              <a:gdLst/>
              <a:ahLst/>
              <a:cxnLst/>
              <a:rect l="l" t="t" r="r" b="b"/>
              <a:pathLst>
                <a:path w="330709" h="494411">
                  <a:moveTo>
                    <a:pt x="25528" y="1778"/>
                  </a:moveTo>
                  <a:lnTo>
                    <a:pt x="320294" y="1778"/>
                  </a:lnTo>
                  <a:lnTo>
                    <a:pt x="320294" y="78740"/>
                  </a:lnTo>
                  <a:lnTo>
                    <a:pt x="99949" y="409575"/>
                  </a:lnTo>
                  <a:lnTo>
                    <a:pt x="328930" y="409575"/>
                  </a:lnTo>
                  <a:lnTo>
                    <a:pt x="328930" y="492634"/>
                  </a:lnTo>
                  <a:lnTo>
                    <a:pt x="1778" y="492634"/>
                  </a:lnTo>
                  <a:lnTo>
                    <a:pt x="1778" y="402844"/>
                  </a:lnTo>
                  <a:lnTo>
                    <a:pt x="213233" y="84836"/>
                  </a:lnTo>
                  <a:lnTo>
                    <a:pt x="25528" y="84836"/>
                  </a:lnTo>
                  <a:lnTo>
                    <a:pt x="25528" y="1778"/>
                  </a:ln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39" name="Image3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5740" y="4939284"/>
              <a:ext cx="330709" cy="495300"/>
            </a:xfrm>
            <a:prstGeom prst="rect">
              <a:avLst/>
            </a:prstGeom>
            <a:noFill/>
          </p:spPr>
        </p:pic>
        <p:sp>
          <p:nvSpPr>
            <p:cNvPr id="340" name="Path340"/>
            <p:cNvSpPr/>
            <p:nvPr/>
          </p:nvSpPr>
          <p:spPr>
            <a:xfrm>
              <a:off x="4372102" y="5207645"/>
              <a:ext cx="151689" cy="94097"/>
            </a:xfrm>
            <a:custGeom>
              <a:avLst/>
              <a:gdLst/>
              <a:ahLst/>
              <a:cxnLst/>
              <a:rect l="l" t="t" r="r" b="b"/>
              <a:pathLst>
                <a:path w="151689" h="94097">
                  <a:moveTo>
                    <a:pt x="0" y="94097"/>
                  </a:moveTo>
                  <a:lnTo>
                    <a:pt x="151689" y="94097"/>
                  </a:lnTo>
                  <a:lnTo>
                    <a:pt x="151689" y="0"/>
                  </a:lnTo>
                  <a:lnTo>
                    <a:pt x="0" y="0"/>
                  </a:lnTo>
                  <a:lnTo>
                    <a:pt x="0" y="94097"/>
                  </a:ln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41" name="Path341"/>
            <p:cNvSpPr/>
            <p:nvPr/>
          </p:nvSpPr>
          <p:spPr>
            <a:xfrm>
              <a:off x="4370324" y="5205867"/>
              <a:ext cx="155245" cy="97653"/>
            </a:xfrm>
            <a:custGeom>
              <a:avLst/>
              <a:gdLst/>
              <a:ahLst/>
              <a:cxnLst/>
              <a:rect l="l" t="t" r="r" b="b"/>
              <a:pathLst>
                <a:path w="155245" h="97653">
                  <a:moveTo>
                    <a:pt x="1778" y="95875"/>
                  </a:moveTo>
                  <a:lnTo>
                    <a:pt x="153467" y="95875"/>
                  </a:lnTo>
                  <a:lnTo>
                    <a:pt x="153467" y="1778"/>
                  </a:lnTo>
                  <a:lnTo>
                    <a:pt x="1778" y="1778"/>
                  </a:lnTo>
                  <a:lnTo>
                    <a:pt x="1778" y="95875"/>
                  </a:ln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42" name="Image3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69308" y="5205984"/>
              <a:ext cx="156973" cy="97536"/>
            </a:xfrm>
            <a:prstGeom prst="rect">
              <a:avLst/>
            </a:prstGeom>
            <a:noFill/>
          </p:spPr>
        </p:pic>
        <p:sp>
          <p:nvSpPr>
            <p:cNvPr id="343" name="Path343"/>
            <p:cNvSpPr/>
            <p:nvPr/>
          </p:nvSpPr>
          <p:spPr>
            <a:xfrm>
              <a:off x="4582414" y="4941824"/>
              <a:ext cx="1174369" cy="490855"/>
            </a:xfrm>
            <a:custGeom>
              <a:avLst/>
              <a:gdLst/>
              <a:ahLst/>
              <a:cxnLst/>
              <a:rect l="l" t="t" r="r" b="b"/>
              <a:pathLst>
                <a:path w="1174369" h="490855">
                  <a:moveTo>
                    <a:pt x="969265" y="114427"/>
                  </a:moveTo>
                  <a:lnTo>
                    <a:pt x="914781" y="296672"/>
                  </a:lnTo>
                  <a:lnTo>
                    <a:pt x="1024890" y="296672"/>
                  </a:lnTo>
                  <a:lnTo>
                    <a:pt x="969265" y="114427"/>
                  </a:lnTo>
                  <a:close/>
                  <a:moveTo>
                    <a:pt x="81026" y="83058"/>
                  </a:moveTo>
                  <a:lnTo>
                    <a:pt x="81026" y="407797"/>
                  </a:lnTo>
                  <a:lnTo>
                    <a:pt x="141986" y="407797"/>
                  </a:lnTo>
                  <a:cubicBezTo>
                    <a:pt x="168021" y="407797"/>
                    <a:pt x="186944" y="405384"/>
                    <a:pt x="198628" y="400431"/>
                  </a:cubicBezTo>
                  <a:cubicBezTo>
                    <a:pt x="210439" y="395605"/>
                    <a:pt x="219964" y="388112"/>
                    <a:pt x="227457" y="378206"/>
                  </a:cubicBezTo>
                  <a:cubicBezTo>
                    <a:pt x="234950" y="368300"/>
                    <a:pt x="241173" y="352679"/>
                    <a:pt x="246126" y="331216"/>
                  </a:cubicBezTo>
                  <a:cubicBezTo>
                    <a:pt x="250952" y="309753"/>
                    <a:pt x="253492" y="281559"/>
                    <a:pt x="253492" y="246634"/>
                  </a:cubicBezTo>
                  <a:cubicBezTo>
                    <a:pt x="253492" y="210185"/>
                    <a:pt x="250952" y="181610"/>
                    <a:pt x="245872" y="160655"/>
                  </a:cubicBezTo>
                  <a:cubicBezTo>
                    <a:pt x="240919" y="139700"/>
                    <a:pt x="233045" y="123190"/>
                    <a:pt x="222504" y="111125"/>
                  </a:cubicBezTo>
                  <a:cubicBezTo>
                    <a:pt x="211836" y="99060"/>
                    <a:pt x="199009" y="91186"/>
                    <a:pt x="183769" y="87376"/>
                  </a:cubicBezTo>
                  <a:cubicBezTo>
                    <a:pt x="172339" y="84455"/>
                    <a:pt x="150368" y="83058"/>
                    <a:pt x="117856" y="83058"/>
                  </a:cubicBezTo>
                  <a:lnTo>
                    <a:pt x="81026" y="83058"/>
                  </a:lnTo>
                  <a:close/>
                  <a:moveTo>
                    <a:pt x="926973" y="0"/>
                  </a:moveTo>
                  <a:lnTo>
                    <a:pt x="1013079" y="0"/>
                  </a:lnTo>
                  <a:lnTo>
                    <a:pt x="1174369" y="490855"/>
                  </a:lnTo>
                  <a:lnTo>
                    <a:pt x="1086231" y="490855"/>
                  </a:lnTo>
                  <a:lnTo>
                    <a:pt x="1051052" y="379730"/>
                  </a:lnTo>
                  <a:lnTo>
                    <a:pt x="889889" y="379730"/>
                  </a:lnTo>
                  <a:lnTo>
                    <a:pt x="856616" y="490855"/>
                  </a:lnTo>
                  <a:lnTo>
                    <a:pt x="770255" y="490855"/>
                  </a:lnTo>
                  <a:lnTo>
                    <a:pt x="926973" y="0"/>
                  </a:lnTo>
                  <a:close/>
                  <a:moveTo>
                    <a:pt x="406654" y="0"/>
                  </a:moveTo>
                  <a:lnTo>
                    <a:pt x="485648" y="0"/>
                  </a:lnTo>
                  <a:lnTo>
                    <a:pt x="650494" y="327787"/>
                  </a:lnTo>
                  <a:lnTo>
                    <a:pt x="650494" y="0"/>
                  </a:lnTo>
                  <a:lnTo>
                    <a:pt x="726186" y="0"/>
                  </a:lnTo>
                  <a:lnTo>
                    <a:pt x="726186" y="490855"/>
                  </a:lnTo>
                  <a:lnTo>
                    <a:pt x="644398" y="490855"/>
                  </a:lnTo>
                  <a:lnTo>
                    <a:pt x="482346" y="170688"/>
                  </a:lnTo>
                  <a:lnTo>
                    <a:pt x="482346" y="490855"/>
                  </a:lnTo>
                  <a:lnTo>
                    <a:pt x="406654" y="490855"/>
                  </a:lnTo>
                  <a:lnTo>
                    <a:pt x="406654" y="0"/>
                  </a:lnTo>
                  <a:close/>
                  <a:moveTo>
                    <a:pt x="0" y="0"/>
                  </a:moveTo>
                  <a:lnTo>
                    <a:pt x="148082" y="0"/>
                  </a:lnTo>
                  <a:cubicBezTo>
                    <a:pt x="185547" y="0"/>
                    <a:pt x="213868" y="4191"/>
                    <a:pt x="232918" y="12446"/>
                  </a:cubicBezTo>
                  <a:cubicBezTo>
                    <a:pt x="251968" y="20828"/>
                    <a:pt x="269621" y="35052"/>
                    <a:pt x="285623" y="54864"/>
                  </a:cubicBezTo>
                  <a:cubicBezTo>
                    <a:pt x="301752" y="74676"/>
                    <a:pt x="314325" y="100457"/>
                    <a:pt x="323469" y="132207"/>
                  </a:cubicBezTo>
                  <a:cubicBezTo>
                    <a:pt x="332613" y="163957"/>
                    <a:pt x="337185" y="203327"/>
                    <a:pt x="337185" y="250444"/>
                  </a:cubicBezTo>
                  <a:cubicBezTo>
                    <a:pt x="337185" y="292862"/>
                    <a:pt x="332359" y="329692"/>
                    <a:pt x="322707" y="361061"/>
                  </a:cubicBezTo>
                  <a:cubicBezTo>
                    <a:pt x="313182" y="392430"/>
                    <a:pt x="300990" y="417322"/>
                    <a:pt x="286258" y="435610"/>
                  </a:cubicBezTo>
                  <a:cubicBezTo>
                    <a:pt x="271526" y="453898"/>
                    <a:pt x="253746" y="467741"/>
                    <a:pt x="232918" y="477012"/>
                  </a:cubicBezTo>
                  <a:cubicBezTo>
                    <a:pt x="212090" y="486283"/>
                    <a:pt x="185293" y="490855"/>
                    <a:pt x="152527" y="490855"/>
                  </a:cubicBezTo>
                  <a:lnTo>
                    <a:pt x="0" y="490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44" name="Path344"/>
            <p:cNvSpPr/>
            <p:nvPr/>
          </p:nvSpPr>
          <p:spPr>
            <a:xfrm>
              <a:off x="4580636" y="4939589"/>
              <a:ext cx="1178603" cy="494869"/>
            </a:xfrm>
            <a:custGeom>
              <a:avLst/>
              <a:gdLst/>
              <a:ahLst/>
              <a:cxnLst/>
              <a:rect l="l" t="t" r="r" b="b"/>
              <a:pathLst>
                <a:path w="1178603" h="494869">
                  <a:moveTo>
                    <a:pt x="971043" y="116662"/>
                  </a:moveTo>
                  <a:lnTo>
                    <a:pt x="916559" y="298907"/>
                  </a:lnTo>
                  <a:lnTo>
                    <a:pt x="1026668" y="298907"/>
                  </a:lnTo>
                  <a:lnTo>
                    <a:pt x="971043" y="116662"/>
                  </a:lnTo>
                  <a:close/>
                  <a:moveTo>
                    <a:pt x="82805" y="85293"/>
                  </a:moveTo>
                  <a:lnTo>
                    <a:pt x="82805" y="410032"/>
                  </a:lnTo>
                  <a:lnTo>
                    <a:pt x="143764" y="410032"/>
                  </a:lnTo>
                  <a:cubicBezTo>
                    <a:pt x="169799" y="410032"/>
                    <a:pt x="188723" y="407619"/>
                    <a:pt x="200406" y="402666"/>
                  </a:cubicBezTo>
                  <a:cubicBezTo>
                    <a:pt x="212217" y="397840"/>
                    <a:pt x="221743" y="390347"/>
                    <a:pt x="229236" y="380441"/>
                  </a:cubicBezTo>
                  <a:cubicBezTo>
                    <a:pt x="236728" y="370535"/>
                    <a:pt x="242951" y="354914"/>
                    <a:pt x="247905" y="333451"/>
                  </a:cubicBezTo>
                  <a:cubicBezTo>
                    <a:pt x="252730" y="311988"/>
                    <a:pt x="255270" y="283794"/>
                    <a:pt x="255270" y="248869"/>
                  </a:cubicBezTo>
                  <a:cubicBezTo>
                    <a:pt x="255270" y="212420"/>
                    <a:pt x="252730" y="183845"/>
                    <a:pt x="247650" y="162890"/>
                  </a:cubicBezTo>
                  <a:cubicBezTo>
                    <a:pt x="242698" y="141935"/>
                    <a:pt x="234824" y="125425"/>
                    <a:pt x="224282" y="113360"/>
                  </a:cubicBezTo>
                  <a:cubicBezTo>
                    <a:pt x="213614" y="101295"/>
                    <a:pt x="200787" y="93421"/>
                    <a:pt x="185548" y="89611"/>
                  </a:cubicBezTo>
                  <a:cubicBezTo>
                    <a:pt x="174117" y="86690"/>
                    <a:pt x="152147" y="85293"/>
                    <a:pt x="119635" y="85293"/>
                  </a:cubicBezTo>
                  <a:lnTo>
                    <a:pt x="82805" y="85293"/>
                  </a:lnTo>
                  <a:close/>
                  <a:moveTo>
                    <a:pt x="928751" y="2235"/>
                  </a:moveTo>
                  <a:lnTo>
                    <a:pt x="1014857" y="2235"/>
                  </a:lnTo>
                  <a:lnTo>
                    <a:pt x="1176148" y="493090"/>
                  </a:lnTo>
                  <a:lnTo>
                    <a:pt x="1088009" y="493090"/>
                  </a:lnTo>
                  <a:lnTo>
                    <a:pt x="1052830" y="381965"/>
                  </a:lnTo>
                  <a:lnTo>
                    <a:pt x="891667" y="381965"/>
                  </a:lnTo>
                  <a:lnTo>
                    <a:pt x="858394" y="493090"/>
                  </a:lnTo>
                  <a:lnTo>
                    <a:pt x="772034" y="493090"/>
                  </a:lnTo>
                  <a:lnTo>
                    <a:pt x="928751" y="2235"/>
                  </a:lnTo>
                  <a:close/>
                  <a:moveTo>
                    <a:pt x="408432" y="2235"/>
                  </a:moveTo>
                  <a:lnTo>
                    <a:pt x="487426" y="2235"/>
                  </a:lnTo>
                  <a:lnTo>
                    <a:pt x="652273" y="330022"/>
                  </a:lnTo>
                  <a:lnTo>
                    <a:pt x="652273" y="2235"/>
                  </a:lnTo>
                  <a:lnTo>
                    <a:pt x="727965" y="2235"/>
                  </a:lnTo>
                  <a:lnTo>
                    <a:pt x="727965" y="493090"/>
                  </a:lnTo>
                  <a:lnTo>
                    <a:pt x="646176" y="493090"/>
                  </a:lnTo>
                  <a:lnTo>
                    <a:pt x="484124" y="172923"/>
                  </a:lnTo>
                  <a:lnTo>
                    <a:pt x="484124" y="493090"/>
                  </a:lnTo>
                  <a:lnTo>
                    <a:pt x="408432" y="493090"/>
                  </a:lnTo>
                  <a:lnTo>
                    <a:pt x="408432" y="2235"/>
                  </a:lnTo>
                  <a:close/>
                  <a:moveTo>
                    <a:pt x="1778" y="2235"/>
                  </a:moveTo>
                  <a:lnTo>
                    <a:pt x="149860" y="2235"/>
                  </a:lnTo>
                  <a:cubicBezTo>
                    <a:pt x="187325" y="2235"/>
                    <a:pt x="215647" y="6426"/>
                    <a:pt x="234697" y="14681"/>
                  </a:cubicBezTo>
                  <a:cubicBezTo>
                    <a:pt x="253747" y="23063"/>
                    <a:pt x="271399" y="37287"/>
                    <a:pt x="287401" y="57099"/>
                  </a:cubicBezTo>
                  <a:cubicBezTo>
                    <a:pt x="303530" y="76911"/>
                    <a:pt x="316104" y="102692"/>
                    <a:pt x="325248" y="134442"/>
                  </a:cubicBezTo>
                  <a:cubicBezTo>
                    <a:pt x="334392" y="166192"/>
                    <a:pt x="338963" y="205562"/>
                    <a:pt x="338963" y="252679"/>
                  </a:cubicBezTo>
                  <a:cubicBezTo>
                    <a:pt x="338963" y="295097"/>
                    <a:pt x="334137" y="331927"/>
                    <a:pt x="324486" y="363296"/>
                  </a:cubicBezTo>
                  <a:cubicBezTo>
                    <a:pt x="314960" y="394665"/>
                    <a:pt x="302768" y="419557"/>
                    <a:pt x="288036" y="437845"/>
                  </a:cubicBezTo>
                  <a:cubicBezTo>
                    <a:pt x="273305" y="456133"/>
                    <a:pt x="255524" y="469976"/>
                    <a:pt x="234697" y="479247"/>
                  </a:cubicBezTo>
                  <a:cubicBezTo>
                    <a:pt x="213868" y="488518"/>
                    <a:pt x="187072" y="493090"/>
                    <a:pt x="154305" y="493090"/>
                  </a:cubicBezTo>
                  <a:lnTo>
                    <a:pt x="1778" y="493090"/>
                  </a:lnTo>
                  <a:lnTo>
                    <a:pt x="1778" y="2235"/>
                  </a:ln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45" name="Image3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79620" y="4939284"/>
              <a:ext cx="1179576" cy="495300"/>
            </a:xfrm>
            <a:prstGeom prst="rect">
              <a:avLst/>
            </a:prstGeom>
            <a:noFill/>
          </p:spPr>
        </p:pic>
      </p:grpSp>
      <p:grpSp>
        <p:nvGrpSpPr>
          <p:cNvPr id="346" name="Group346"/>
          <p:cNvGrpSpPr/>
          <p:nvPr/>
        </p:nvGrpSpPr>
        <p:grpSpPr>
          <a:xfrm>
            <a:off x="2910840" y="1871472"/>
            <a:ext cx="3257966" cy="503047"/>
            <a:chOff x="2910840" y="1871472"/>
            <a:chExt cx="3257966" cy="503047"/>
          </a:xfrm>
        </p:grpSpPr>
        <p:sp>
          <p:nvSpPr>
            <p:cNvPr id="347" name="Path347"/>
            <p:cNvSpPr/>
            <p:nvPr/>
          </p:nvSpPr>
          <p:spPr>
            <a:xfrm>
              <a:off x="2913888" y="1873504"/>
              <a:ext cx="3251835" cy="499237"/>
            </a:xfrm>
            <a:custGeom>
              <a:avLst/>
              <a:gdLst/>
              <a:ahLst/>
              <a:cxnLst/>
              <a:rect l="l" t="t" r="r" b="b"/>
              <a:pathLst>
                <a:path w="3251835" h="499237">
                  <a:moveTo>
                    <a:pt x="492379" y="203581"/>
                  </a:moveTo>
                  <a:cubicBezTo>
                    <a:pt x="472948" y="203581"/>
                    <a:pt x="456184" y="212852"/>
                    <a:pt x="442214" y="231521"/>
                  </a:cubicBezTo>
                  <a:cubicBezTo>
                    <a:pt x="428244" y="250063"/>
                    <a:pt x="421259" y="277241"/>
                    <a:pt x="421259" y="313055"/>
                  </a:cubicBezTo>
                  <a:cubicBezTo>
                    <a:pt x="421259" y="349123"/>
                    <a:pt x="428244" y="376428"/>
                    <a:pt x="442341" y="394843"/>
                  </a:cubicBezTo>
                  <a:cubicBezTo>
                    <a:pt x="456438" y="413385"/>
                    <a:pt x="473456" y="422656"/>
                    <a:pt x="493395" y="422656"/>
                  </a:cubicBezTo>
                  <a:cubicBezTo>
                    <a:pt x="512826" y="422656"/>
                    <a:pt x="529463" y="413258"/>
                    <a:pt x="543433" y="394716"/>
                  </a:cubicBezTo>
                  <a:cubicBezTo>
                    <a:pt x="557276" y="376174"/>
                    <a:pt x="564261" y="348742"/>
                    <a:pt x="564261" y="312420"/>
                  </a:cubicBezTo>
                  <a:cubicBezTo>
                    <a:pt x="564261" y="276987"/>
                    <a:pt x="557149" y="250063"/>
                    <a:pt x="543052" y="231521"/>
                  </a:cubicBezTo>
                  <a:cubicBezTo>
                    <a:pt x="528955" y="212852"/>
                    <a:pt x="512064" y="203581"/>
                    <a:pt x="492379" y="203581"/>
                  </a:cubicBezTo>
                  <a:close/>
                  <a:moveTo>
                    <a:pt x="2474087" y="198882"/>
                  </a:moveTo>
                  <a:cubicBezTo>
                    <a:pt x="2457831" y="198882"/>
                    <a:pt x="2444115" y="206247"/>
                    <a:pt x="2432939" y="220726"/>
                  </a:cubicBezTo>
                  <a:cubicBezTo>
                    <a:pt x="2421509" y="235585"/>
                    <a:pt x="2415921" y="256159"/>
                    <a:pt x="2416175" y="282575"/>
                  </a:cubicBezTo>
                  <a:lnTo>
                    <a:pt x="2531745" y="282575"/>
                  </a:lnTo>
                  <a:cubicBezTo>
                    <a:pt x="2530983" y="254889"/>
                    <a:pt x="2525142" y="233934"/>
                    <a:pt x="2513965" y="219964"/>
                  </a:cubicBezTo>
                  <a:cubicBezTo>
                    <a:pt x="2502789" y="205867"/>
                    <a:pt x="2489454" y="198882"/>
                    <a:pt x="2474087" y="198882"/>
                  </a:cubicBezTo>
                  <a:close/>
                  <a:moveTo>
                    <a:pt x="1661795" y="198882"/>
                  </a:moveTo>
                  <a:cubicBezTo>
                    <a:pt x="1645539" y="198882"/>
                    <a:pt x="1631823" y="206247"/>
                    <a:pt x="1620647" y="220726"/>
                  </a:cubicBezTo>
                  <a:cubicBezTo>
                    <a:pt x="1609217" y="235585"/>
                    <a:pt x="1603630" y="256159"/>
                    <a:pt x="1603883" y="282575"/>
                  </a:cubicBezTo>
                  <a:lnTo>
                    <a:pt x="1719453" y="282575"/>
                  </a:lnTo>
                  <a:cubicBezTo>
                    <a:pt x="1718691" y="254889"/>
                    <a:pt x="1712849" y="233934"/>
                    <a:pt x="1701673" y="219964"/>
                  </a:cubicBezTo>
                  <a:cubicBezTo>
                    <a:pt x="1690497" y="205867"/>
                    <a:pt x="1677162" y="198882"/>
                    <a:pt x="1661795" y="198882"/>
                  </a:cubicBezTo>
                  <a:close/>
                  <a:moveTo>
                    <a:pt x="1183386" y="198882"/>
                  </a:moveTo>
                  <a:cubicBezTo>
                    <a:pt x="1165480" y="198882"/>
                    <a:pt x="1150366" y="207645"/>
                    <a:pt x="1137793" y="225044"/>
                  </a:cubicBezTo>
                  <a:cubicBezTo>
                    <a:pt x="1125347" y="242570"/>
                    <a:pt x="1119124" y="269367"/>
                    <a:pt x="1119124" y="305308"/>
                  </a:cubicBezTo>
                  <a:cubicBezTo>
                    <a:pt x="1119124" y="336042"/>
                    <a:pt x="1121918" y="359410"/>
                    <a:pt x="1127760" y="375539"/>
                  </a:cubicBezTo>
                  <a:cubicBezTo>
                    <a:pt x="1133602" y="391668"/>
                    <a:pt x="1141857" y="403987"/>
                    <a:pt x="1152525" y="412369"/>
                  </a:cubicBezTo>
                  <a:cubicBezTo>
                    <a:pt x="1163320" y="420751"/>
                    <a:pt x="1174496" y="424942"/>
                    <a:pt x="1186434" y="424942"/>
                  </a:cubicBezTo>
                  <a:cubicBezTo>
                    <a:pt x="1203325" y="424942"/>
                    <a:pt x="1217803" y="416052"/>
                    <a:pt x="1229868" y="398272"/>
                  </a:cubicBezTo>
                  <a:cubicBezTo>
                    <a:pt x="1241933" y="380492"/>
                    <a:pt x="1248030" y="352298"/>
                    <a:pt x="1248030" y="313817"/>
                  </a:cubicBezTo>
                  <a:cubicBezTo>
                    <a:pt x="1248030" y="273304"/>
                    <a:pt x="1241933" y="243967"/>
                    <a:pt x="1229741" y="225933"/>
                  </a:cubicBezTo>
                  <a:cubicBezTo>
                    <a:pt x="1217549" y="207899"/>
                    <a:pt x="1202182" y="198882"/>
                    <a:pt x="1183386" y="198882"/>
                  </a:cubicBezTo>
                  <a:close/>
                  <a:moveTo>
                    <a:pt x="143129" y="198882"/>
                  </a:moveTo>
                  <a:cubicBezTo>
                    <a:pt x="125349" y="198882"/>
                    <a:pt x="110109" y="207772"/>
                    <a:pt x="97663" y="225425"/>
                  </a:cubicBezTo>
                  <a:cubicBezTo>
                    <a:pt x="85217" y="243078"/>
                    <a:pt x="78994" y="269748"/>
                    <a:pt x="78994" y="305308"/>
                  </a:cubicBezTo>
                  <a:cubicBezTo>
                    <a:pt x="78994" y="337566"/>
                    <a:pt x="81661" y="361569"/>
                    <a:pt x="87122" y="377444"/>
                  </a:cubicBezTo>
                  <a:cubicBezTo>
                    <a:pt x="92583" y="393192"/>
                    <a:pt x="100457" y="405003"/>
                    <a:pt x="110617" y="413004"/>
                  </a:cubicBezTo>
                  <a:cubicBezTo>
                    <a:pt x="120650" y="421005"/>
                    <a:pt x="132080" y="424942"/>
                    <a:pt x="144780" y="424942"/>
                  </a:cubicBezTo>
                  <a:cubicBezTo>
                    <a:pt x="161671" y="424942"/>
                    <a:pt x="176403" y="415798"/>
                    <a:pt x="188849" y="397383"/>
                  </a:cubicBezTo>
                  <a:cubicBezTo>
                    <a:pt x="201422" y="379095"/>
                    <a:pt x="207645" y="351409"/>
                    <a:pt x="207645" y="314452"/>
                  </a:cubicBezTo>
                  <a:cubicBezTo>
                    <a:pt x="207645" y="273431"/>
                    <a:pt x="201549" y="243967"/>
                    <a:pt x="189357" y="225933"/>
                  </a:cubicBezTo>
                  <a:cubicBezTo>
                    <a:pt x="177292" y="207899"/>
                    <a:pt x="161798" y="198882"/>
                    <a:pt x="143129" y="198882"/>
                  </a:cubicBezTo>
                  <a:close/>
                  <a:moveTo>
                    <a:pt x="2951734" y="135255"/>
                  </a:moveTo>
                  <a:lnTo>
                    <a:pt x="3046222" y="135255"/>
                  </a:lnTo>
                  <a:lnTo>
                    <a:pt x="3099308" y="226949"/>
                  </a:lnTo>
                  <a:lnTo>
                    <a:pt x="3152013" y="135255"/>
                  </a:lnTo>
                  <a:lnTo>
                    <a:pt x="3242437" y="135255"/>
                  </a:lnTo>
                  <a:lnTo>
                    <a:pt x="3144520" y="305308"/>
                  </a:lnTo>
                  <a:lnTo>
                    <a:pt x="3251835" y="490855"/>
                  </a:lnTo>
                  <a:lnTo>
                    <a:pt x="3156966" y="490855"/>
                  </a:lnTo>
                  <a:lnTo>
                    <a:pt x="3097276" y="387223"/>
                  </a:lnTo>
                  <a:lnTo>
                    <a:pt x="3037459" y="490855"/>
                  </a:lnTo>
                  <a:lnTo>
                    <a:pt x="2947416" y="490855"/>
                  </a:lnTo>
                  <a:lnTo>
                    <a:pt x="3052064" y="308991"/>
                  </a:lnTo>
                  <a:lnTo>
                    <a:pt x="2951734" y="135255"/>
                  </a:lnTo>
                  <a:close/>
                  <a:moveTo>
                    <a:pt x="2827655" y="135255"/>
                  </a:moveTo>
                  <a:lnTo>
                    <a:pt x="2904998" y="135255"/>
                  </a:lnTo>
                  <a:lnTo>
                    <a:pt x="2904998" y="490855"/>
                  </a:lnTo>
                  <a:lnTo>
                    <a:pt x="2827655" y="490855"/>
                  </a:lnTo>
                  <a:lnTo>
                    <a:pt x="2827655" y="135255"/>
                  </a:lnTo>
                  <a:close/>
                  <a:moveTo>
                    <a:pt x="701167" y="135255"/>
                  </a:moveTo>
                  <a:lnTo>
                    <a:pt x="778510" y="135255"/>
                  </a:lnTo>
                  <a:lnTo>
                    <a:pt x="778510" y="298704"/>
                  </a:lnTo>
                  <a:cubicBezTo>
                    <a:pt x="778510" y="345313"/>
                    <a:pt x="779653" y="375031"/>
                    <a:pt x="782066" y="387604"/>
                  </a:cubicBezTo>
                  <a:cubicBezTo>
                    <a:pt x="784352" y="400177"/>
                    <a:pt x="789559" y="409956"/>
                    <a:pt x="797560" y="416941"/>
                  </a:cubicBezTo>
                  <a:cubicBezTo>
                    <a:pt x="805561" y="423799"/>
                    <a:pt x="815213" y="427228"/>
                    <a:pt x="826643" y="427228"/>
                  </a:cubicBezTo>
                  <a:cubicBezTo>
                    <a:pt x="839470" y="427228"/>
                    <a:pt x="851408" y="422783"/>
                    <a:pt x="862330" y="413766"/>
                  </a:cubicBezTo>
                  <a:cubicBezTo>
                    <a:pt x="873252" y="404622"/>
                    <a:pt x="880364" y="393065"/>
                    <a:pt x="883793" y="378841"/>
                  </a:cubicBezTo>
                  <a:cubicBezTo>
                    <a:pt x="887349" y="364744"/>
                    <a:pt x="889000" y="333502"/>
                    <a:pt x="889000" y="285242"/>
                  </a:cubicBezTo>
                  <a:lnTo>
                    <a:pt x="889000" y="135255"/>
                  </a:lnTo>
                  <a:lnTo>
                    <a:pt x="966343" y="135255"/>
                  </a:lnTo>
                  <a:lnTo>
                    <a:pt x="966343" y="490855"/>
                  </a:lnTo>
                  <a:lnTo>
                    <a:pt x="894334" y="490855"/>
                  </a:lnTo>
                  <a:lnTo>
                    <a:pt x="894334" y="437769"/>
                  </a:lnTo>
                  <a:cubicBezTo>
                    <a:pt x="883666" y="456946"/>
                    <a:pt x="869696" y="472059"/>
                    <a:pt x="852297" y="482981"/>
                  </a:cubicBezTo>
                  <a:cubicBezTo>
                    <a:pt x="834898" y="493776"/>
                    <a:pt x="816737" y="499237"/>
                    <a:pt x="797814" y="499237"/>
                  </a:cubicBezTo>
                  <a:cubicBezTo>
                    <a:pt x="778637" y="499237"/>
                    <a:pt x="761492" y="494284"/>
                    <a:pt x="746252" y="484251"/>
                  </a:cubicBezTo>
                  <a:cubicBezTo>
                    <a:pt x="731139" y="474091"/>
                    <a:pt x="719836" y="459867"/>
                    <a:pt x="712343" y="441325"/>
                  </a:cubicBezTo>
                  <a:cubicBezTo>
                    <a:pt x="704850" y="422783"/>
                    <a:pt x="701167" y="395859"/>
                    <a:pt x="701167" y="360553"/>
                  </a:cubicBezTo>
                  <a:lnTo>
                    <a:pt x="701167" y="135255"/>
                  </a:lnTo>
                  <a:close/>
                  <a:moveTo>
                    <a:pt x="2469388" y="126873"/>
                  </a:moveTo>
                  <a:cubicBezTo>
                    <a:pt x="2511171" y="126873"/>
                    <a:pt x="2543811" y="142367"/>
                    <a:pt x="2567559" y="173228"/>
                  </a:cubicBezTo>
                  <a:cubicBezTo>
                    <a:pt x="2594737" y="208534"/>
                    <a:pt x="2608326" y="260604"/>
                    <a:pt x="2608326" y="329438"/>
                  </a:cubicBezTo>
                  <a:lnTo>
                    <a:pt x="2608072" y="340233"/>
                  </a:lnTo>
                  <a:lnTo>
                    <a:pt x="2414778" y="340233"/>
                  </a:lnTo>
                  <a:cubicBezTo>
                    <a:pt x="2415286" y="368427"/>
                    <a:pt x="2421636" y="390271"/>
                    <a:pt x="2433828" y="405765"/>
                  </a:cubicBezTo>
                  <a:cubicBezTo>
                    <a:pt x="2446020" y="421259"/>
                    <a:pt x="2460752" y="429006"/>
                    <a:pt x="2478024" y="429006"/>
                  </a:cubicBezTo>
                  <a:cubicBezTo>
                    <a:pt x="2502789" y="429006"/>
                    <a:pt x="2519426" y="411988"/>
                    <a:pt x="2527681" y="378078"/>
                  </a:cubicBezTo>
                  <a:lnTo>
                    <a:pt x="2604389" y="393827"/>
                  </a:lnTo>
                  <a:cubicBezTo>
                    <a:pt x="2594102" y="429514"/>
                    <a:pt x="2578100" y="456057"/>
                    <a:pt x="2556383" y="473328"/>
                  </a:cubicBezTo>
                  <a:cubicBezTo>
                    <a:pt x="2534793" y="490601"/>
                    <a:pt x="2508377" y="499237"/>
                    <a:pt x="2477262" y="499237"/>
                  </a:cubicBezTo>
                  <a:cubicBezTo>
                    <a:pt x="2434209" y="499237"/>
                    <a:pt x="2400808" y="484886"/>
                    <a:pt x="2377440" y="456057"/>
                  </a:cubicBezTo>
                  <a:cubicBezTo>
                    <a:pt x="2349627" y="422402"/>
                    <a:pt x="2335784" y="375539"/>
                    <a:pt x="2335784" y="315087"/>
                  </a:cubicBezTo>
                  <a:cubicBezTo>
                    <a:pt x="2335784" y="255651"/>
                    <a:pt x="2349754" y="208026"/>
                    <a:pt x="2377694" y="172212"/>
                  </a:cubicBezTo>
                  <a:cubicBezTo>
                    <a:pt x="2401316" y="141986"/>
                    <a:pt x="2431923" y="126873"/>
                    <a:pt x="2469388" y="126873"/>
                  </a:cubicBezTo>
                  <a:close/>
                  <a:moveTo>
                    <a:pt x="1657096" y="126873"/>
                  </a:moveTo>
                  <a:cubicBezTo>
                    <a:pt x="1698880" y="126873"/>
                    <a:pt x="1731518" y="142367"/>
                    <a:pt x="1755267" y="173228"/>
                  </a:cubicBezTo>
                  <a:cubicBezTo>
                    <a:pt x="1782445" y="208534"/>
                    <a:pt x="1796034" y="260604"/>
                    <a:pt x="1796034" y="329438"/>
                  </a:cubicBezTo>
                  <a:lnTo>
                    <a:pt x="1795780" y="340233"/>
                  </a:lnTo>
                  <a:lnTo>
                    <a:pt x="1602486" y="340233"/>
                  </a:lnTo>
                  <a:cubicBezTo>
                    <a:pt x="1602994" y="368427"/>
                    <a:pt x="1609344" y="390271"/>
                    <a:pt x="1621536" y="405765"/>
                  </a:cubicBezTo>
                  <a:cubicBezTo>
                    <a:pt x="1633728" y="421259"/>
                    <a:pt x="1648460" y="429006"/>
                    <a:pt x="1665732" y="429006"/>
                  </a:cubicBezTo>
                  <a:cubicBezTo>
                    <a:pt x="1690497" y="429006"/>
                    <a:pt x="1707134" y="411988"/>
                    <a:pt x="1715389" y="378078"/>
                  </a:cubicBezTo>
                  <a:lnTo>
                    <a:pt x="1792097" y="393827"/>
                  </a:lnTo>
                  <a:cubicBezTo>
                    <a:pt x="1781810" y="429514"/>
                    <a:pt x="1765808" y="456057"/>
                    <a:pt x="1744091" y="473328"/>
                  </a:cubicBezTo>
                  <a:cubicBezTo>
                    <a:pt x="1722501" y="490601"/>
                    <a:pt x="1696085" y="499237"/>
                    <a:pt x="1664970" y="499237"/>
                  </a:cubicBezTo>
                  <a:cubicBezTo>
                    <a:pt x="1621917" y="499237"/>
                    <a:pt x="1588516" y="484886"/>
                    <a:pt x="1565148" y="456057"/>
                  </a:cubicBezTo>
                  <a:cubicBezTo>
                    <a:pt x="1537335" y="422402"/>
                    <a:pt x="1523492" y="375539"/>
                    <a:pt x="1523492" y="315087"/>
                  </a:cubicBezTo>
                  <a:cubicBezTo>
                    <a:pt x="1523492" y="255651"/>
                    <a:pt x="1537462" y="208026"/>
                    <a:pt x="1565402" y="172212"/>
                  </a:cubicBezTo>
                  <a:cubicBezTo>
                    <a:pt x="1589024" y="141986"/>
                    <a:pt x="1619631" y="126873"/>
                    <a:pt x="1657096" y="126873"/>
                  </a:cubicBezTo>
                  <a:close/>
                  <a:moveTo>
                    <a:pt x="492506" y="126873"/>
                  </a:moveTo>
                  <a:cubicBezTo>
                    <a:pt x="539369" y="126873"/>
                    <a:pt x="576326" y="145288"/>
                    <a:pt x="602996" y="182118"/>
                  </a:cubicBezTo>
                  <a:cubicBezTo>
                    <a:pt x="629793" y="218821"/>
                    <a:pt x="643255" y="261874"/>
                    <a:pt x="643255" y="311023"/>
                  </a:cubicBezTo>
                  <a:cubicBezTo>
                    <a:pt x="643255" y="347726"/>
                    <a:pt x="636270" y="380873"/>
                    <a:pt x="622300" y="410337"/>
                  </a:cubicBezTo>
                  <a:cubicBezTo>
                    <a:pt x="608330" y="439928"/>
                    <a:pt x="590042" y="462153"/>
                    <a:pt x="567436" y="477012"/>
                  </a:cubicBezTo>
                  <a:cubicBezTo>
                    <a:pt x="544703" y="491871"/>
                    <a:pt x="519938" y="499237"/>
                    <a:pt x="492887" y="499237"/>
                  </a:cubicBezTo>
                  <a:cubicBezTo>
                    <a:pt x="449580" y="499237"/>
                    <a:pt x="413639" y="482727"/>
                    <a:pt x="385064" y="449580"/>
                  </a:cubicBezTo>
                  <a:cubicBezTo>
                    <a:pt x="356489" y="416560"/>
                    <a:pt x="342138" y="369316"/>
                    <a:pt x="342138" y="308102"/>
                  </a:cubicBezTo>
                  <a:cubicBezTo>
                    <a:pt x="342138" y="273177"/>
                    <a:pt x="349123" y="241427"/>
                    <a:pt x="362966" y="212725"/>
                  </a:cubicBezTo>
                  <a:cubicBezTo>
                    <a:pt x="376809" y="184150"/>
                    <a:pt x="394843" y="162687"/>
                    <a:pt x="417195" y="148336"/>
                  </a:cubicBezTo>
                  <a:cubicBezTo>
                    <a:pt x="439547" y="134112"/>
                    <a:pt x="464693" y="126873"/>
                    <a:pt x="492506" y="126873"/>
                  </a:cubicBezTo>
                  <a:close/>
                  <a:moveTo>
                    <a:pt x="2827655" y="0"/>
                  </a:moveTo>
                  <a:lnTo>
                    <a:pt x="2904998" y="0"/>
                  </a:lnTo>
                  <a:lnTo>
                    <a:pt x="2904998" y="87122"/>
                  </a:lnTo>
                  <a:lnTo>
                    <a:pt x="2827655" y="87122"/>
                  </a:lnTo>
                  <a:lnTo>
                    <a:pt x="2827655" y="0"/>
                  </a:lnTo>
                  <a:close/>
                  <a:moveTo>
                    <a:pt x="2670683" y="0"/>
                  </a:moveTo>
                  <a:lnTo>
                    <a:pt x="2748026" y="0"/>
                  </a:lnTo>
                  <a:lnTo>
                    <a:pt x="2748026" y="490855"/>
                  </a:lnTo>
                  <a:lnTo>
                    <a:pt x="2670683" y="490855"/>
                  </a:lnTo>
                  <a:lnTo>
                    <a:pt x="2670683" y="0"/>
                  </a:lnTo>
                  <a:close/>
                  <a:moveTo>
                    <a:pt x="2014982" y="0"/>
                  </a:moveTo>
                  <a:lnTo>
                    <a:pt x="2092325" y="0"/>
                  </a:lnTo>
                  <a:lnTo>
                    <a:pt x="2092325" y="180213"/>
                  </a:lnTo>
                  <a:cubicBezTo>
                    <a:pt x="2104644" y="162306"/>
                    <a:pt x="2118233" y="148971"/>
                    <a:pt x="2133092" y="140081"/>
                  </a:cubicBezTo>
                  <a:cubicBezTo>
                    <a:pt x="2147951" y="131318"/>
                    <a:pt x="2164080" y="126873"/>
                    <a:pt x="2181480" y="126873"/>
                  </a:cubicBezTo>
                  <a:cubicBezTo>
                    <a:pt x="2204593" y="126873"/>
                    <a:pt x="2224024" y="133096"/>
                    <a:pt x="2239645" y="145288"/>
                  </a:cubicBezTo>
                  <a:cubicBezTo>
                    <a:pt x="2255266" y="157607"/>
                    <a:pt x="2266442" y="175006"/>
                    <a:pt x="2273173" y="197612"/>
                  </a:cubicBezTo>
                  <a:cubicBezTo>
                    <a:pt x="2278126" y="214122"/>
                    <a:pt x="2280539" y="242316"/>
                    <a:pt x="2280539" y="282067"/>
                  </a:cubicBezTo>
                  <a:lnTo>
                    <a:pt x="2280539" y="490855"/>
                  </a:lnTo>
                  <a:lnTo>
                    <a:pt x="2203196" y="490855"/>
                  </a:lnTo>
                  <a:lnTo>
                    <a:pt x="2203196" y="302895"/>
                  </a:lnTo>
                  <a:cubicBezTo>
                    <a:pt x="2203196" y="259207"/>
                    <a:pt x="2200402" y="232028"/>
                    <a:pt x="2194814" y="220980"/>
                  </a:cubicBezTo>
                  <a:cubicBezTo>
                    <a:pt x="2187067" y="206247"/>
                    <a:pt x="2173859" y="198882"/>
                    <a:pt x="2155063" y="198882"/>
                  </a:cubicBezTo>
                  <a:cubicBezTo>
                    <a:pt x="2135378" y="198882"/>
                    <a:pt x="2119884" y="206883"/>
                    <a:pt x="2108835" y="222885"/>
                  </a:cubicBezTo>
                  <a:cubicBezTo>
                    <a:pt x="2097913" y="238887"/>
                    <a:pt x="2092325" y="268732"/>
                    <a:pt x="2092325" y="312547"/>
                  </a:cubicBezTo>
                  <a:lnTo>
                    <a:pt x="2092325" y="490855"/>
                  </a:lnTo>
                  <a:lnTo>
                    <a:pt x="2014982" y="490855"/>
                  </a:lnTo>
                  <a:lnTo>
                    <a:pt x="2014982" y="0"/>
                  </a:lnTo>
                  <a:close/>
                  <a:moveTo>
                    <a:pt x="1388999" y="0"/>
                  </a:moveTo>
                  <a:lnTo>
                    <a:pt x="1466342" y="0"/>
                  </a:lnTo>
                  <a:lnTo>
                    <a:pt x="1466342" y="490855"/>
                  </a:lnTo>
                  <a:lnTo>
                    <a:pt x="1388999" y="490855"/>
                  </a:lnTo>
                  <a:lnTo>
                    <a:pt x="1388999" y="0"/>
                  </a:lnTo>
                  <a:close/>
                  <a:moveTo>
                    <a:pt x="1042416" y="0"/>
                  </a:moveTo>
                  <a:lnTo>
                    <a:pt x="1119759" y="0"/>
                  </a:lnTo>
                  <a:lnTo>
                    <a:pt x="1119759" y="176530"/>
                  </a:lnTo>
                  <a:cubicBezTo>
                    <a:pt x="1131570" y="159893"/>
                    <a:pt x="1144524" y="147574"/>
                    <a:pt x="1158748" y="139319"/>
                  </a:cubicBezTo>
                  <a:cubicBezTo>
                    <a:pt x="1172845" y="131064"/>
                    <a:pt x="1188085" y="126873"/>
                    <a:pt x="1204341" y="126873"/>
                  </a:cubicBezTo>
                  <a:cubicBezTo>
                    <a:pt x="1238631" y="126873"/>
                    <a:pt x="1267714" y="142494"/>
                    <a:pt x="1291463" y="173482"/>
                  </a:cubicBezTo>
                  <a:cubicBezTo>
                    <a:pt x="1315212" y="204597"/>
                    <a:pt x="1327023" y="250444"/>
                    <a:pt x="1327023" y="311023"/>
                  </a:cubicBezTo>
                  <a:cubicBezTo>
                    <a:pt x="1327023" y="371475"/>
                    <a:pt x="1314831" y="417957"/>
                    <a:pt x="1290574" y="450469"/>
                  </a:cubicBezTo>
                  <a:cubicBezTo>
                    <a:pt x="1266317" y="482981"/>
                    <a:pt x="1237742" y="499237"/>
                    <a:pt x="1204976" y="499237"/>
                  </a:cubicBezTo>
                  <a:cubicBezTo>
                    <a:pt x="1188339" y="499237"/>
                    <a:pt x="1171830" y="494030"/>
                    <a:pt x="1155573" y="483743"/>
                  </a:cubicBezTo>
                  <a:cubicBezTo>
                    <a:pt x="1139190" y="473328"/>
                    <a:pt x="1125474" y="458343"/>
                    <a:pt x="1114044" y="438658"/>
                  </a:cubicBezTo>
                  <a:lnTo>
                    <a:pt x="1114044" y="490855"/>
                  </a:lnTo>
                  <a:lnTo>
                    <a:pt x="1042416" y="490855"/>
                  </a:lnTo>
                  <a:lnTo>
                    <a:pt x="1042416" y="0"/>
                  </a:lnTo>
                  <a:close/>
                  <a:moveTo>
                    <a:pt x="207264" y="0"/>
                  </a:moveTo>
                  <a:lnTo>
                    <a:pt x="284607" y="0"/>
                  </a:lnTo>
                  <a:lnTo>
                    <a:pt x="284607" y="490855"/>
                  </a:lnTo>
                  <a:lnTo>
                    <a:pt x="212979" y="490855"/>
                  </a:lnTo>
                  <a:lnTo>
                    <a:pt x="212979" y="438658"/>
                  </a:lnTo>
                  <a:cubicBezTo>
                    <a:pt x="201168" y="458724"/>
                    <a:pt x="187198" y="473837"/>
                    <a:pt x="171069" y="483997"/>
                  </a:cubicBezTo>
                  <a:cubicBezTo>
                    <a:pt x="155067" y="494157"/>
                    <a:pt x="138430" y="499237"/>
                    <a:pt x="121539" y="499237"/>
                  </a:cubicBezTo>
                  <a:cubicBezTo>
                    <a:pt x="88900" y="499237"/>
                    <a:pt x="60579" y="482981"/>
                    <a:pt x="36322" y="450469"/>
                  </a:cubicBezTo>
                  <a:cubicBezTo>
                    <a:pt x="12065" y="417957"/>
                    <a:pt x="0" y="371475"/>
                    <a:pt x="0" y="311023"/>
                  </a:cubicBezTo>
                  <a:cubicBezTo>
                    <a:pt x="0" y="250190"/>
                    <a:pt x="11811" y="204343"/>
                    <a:pt x="35433" y="173355"/>
                  </a:cubicBezTo>
                  <a:cubicBezTo>
                    <a:pt x="59055" y="142367"/>
                    <a:pt x="88138" y="126873"/>
                    <a:pt x="122682" y="126873"/>
                  </a:cubicBezTo>
                  <a:cubicBezTo>
                    <a:pt x="138938" y="126873"/>
                    <a:pt x="154178" y="131064"/>
                    <a:pt x="168275" y="139319"/>
                  </a:cubicBezTo>
                  <a:cubicBezTo>
                    <a:pt x="182499" y="147574"/>
                    <a:pt x="195453" y="159893"/>
                    <a:pt x="207264" y="176530"/>
                  </a:cubicBezTo>
                  <a:lnTo>
                    <a:pt x="207264" y="0"/>
                  </a:ln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48" name="Path348"/>
            <p:cNvSpPr/>
            <p:nvPr/>
          </p:nvSpPr>
          <p:spPr>
            <a:xfrm>
              <a:off x="2912110" y="1871726"/>
              <a:ext cx="3256696" cy="502793"/>
            </a:xfrm>
            <a:custGeom>
              <a:avLst/>
              <a:gdLst/>
              <a:ahLst/>
              <a:cxnLst/>
              <a:rect l="l" t="t" r="r" b="b"/>
              <a:pathLst>
                <a:path w="3256696" h="502793">
                  <a:moveTo>
                    <a:pt x="494157" y="205359"/>
                  </a:moveTo>
                  <a:cubicBezTo>
                    <a:pt x="474726" y="205359"/>
                    <a:pt x="457962" y="214630"/>
                    <a:pt x="443992" y="233299"/>
                  </a:cubicBezTo>
                  <a:cubicBezTo>
                    <a:pt x="430022" y="251841"/>
                    <a:pt x="423037" y="279019"/>
                    <a:pt x="423037" y="314833"/>
                  </a:cubicBezTo>
                  <a:cubicBezTo>
                    <a:pt x="423037" y="350901"/>
                    <a:pt x="430022" y="378206"/>
                    <a:pt x="444119" y="396621"/>
                  </a:cubicBezTo>
                  <a:cubicBezTo>
                    <a:pt x="458216" y="415163"/>
                    <a:pt x="475234" y="424434"/>
                    <a:pt x="495173" y="424434"/>
                  </a:cubicBezTo>
                  <a:cubicBezTo>
                    <a:pt x="514604" y="424434"/>
                    <a:pt x="531241" y="415036"/>
                    <a:pt x="545211" y="396494"/>
                  </a:cubicBezTo>
                  <a:cubicBezTo>
                    <a:pt x="559054" y="377952"/>
                    <a:pt x="566039" y="350520"/>
                    <a:pt x="566039" y="314198"/>
                  </a:cubicBezTo>
                  <a:cubicBezTo>
                    <a:pt x="566039" y="278765"/>
                    <a:pt x="558927" y="251841"/>
                    <a:pt x="544830" y="233299"/>
                  </a:cubicBezTo>
                  <a:cubicBezTo>
                    <a:pt x="530733" y="214630"/>
                    <a:pt x="513842" y="205359"/>
                    <a:pt x="494157" y="205359"/>
                  </a:cubicBezTo>
                  <a:close/>
                  <a:moveTo>
                    <a:pt x="2475865" y="200660"/>
                  </a:moveTo>
                  <a:cubicBezTo>
                    <a:pt x="2459609" y="200660"/>
                    <a:pt x="2445893" y="208026"/>
                    <a:pt x="2434717" y="222504"/>
                  </a:cubicBezTo>
                  <a:cubicBezTo>
                    <a:pt x="2423287" y="237363"/>
                    <a:pt x="2417699" y="257937"/>
                    <a:pt x="2417953" y="284353"/>
                  </a:cubicBezTo>
                  <a:lnTo>
                    <a:pt x="2533523" y="284353"/>
                  </a:lnTo>
                  <a:cubicBezTo>
                    <a:pt x="2532761" y="256667"/>
                    <a:pt x="2526920" y="235712"/>
                    <a:pt x="2515743" y="221742"/>
                  </a:cubicBezTo>
                  <a:cubicBezTo>
                    <a:pt x="2504567" y="207645"/>
                    <a:pt x="2491232" y="200660"/>
                    <a:pt x="2475865" y="200660"/>
                  </a:cubicBezTo>
                  <a:close/>
                  <a:moveTo>
                    <a:pt x="1663573" y="200660"/>
                  </a:moveTo>
                  <a:cubicBezTo>
                    <a:pt x="1647317" y="200660"/>
                    <a:pt x="1633601" y="208026"/>
                    <a:pt x="1622425" y="222504"/>
                  </a:cubicBezTo>
                  <a:cubicBezTo>
                    <a:pt x="1610995" y="237363"/>
                    <a:pt x="1605407" y="257937"/>
                    <a:pt x="1605661" y="284353"/>
                  </a:cubicBezTo>
                  <a:lnTo>
                    <a:pt x="1721231" y="284353"/>
                  </a:lnTo>
                  <a:cubicBezTo>
                    <a:pt x="1720469" y="256667"/>
                    <a:pt x="1714627" y="235712"/>
                    <a:pt x="1703451" y="221742"/>
                  </a:cubicBezTo>
                  <a:cubicBezTo>
                    <a:pt x="1692275" y="207645"/>
                    <a:pt x="1678940" y="200660"/>
                    <a:pt x="1663573" y="200660"/>
                  </a:cubicBezTo>
                  <a:close/>
                  <a:moveTo>
                    <a:pt x="1185164" y="200660"/>
                  </a:moveTo>
                  <a:cubicBezTo>
                    <a:pt x="1167257" y="200660"/>
                    <a:pt x="1152144" y="209423"/>
                    <a:pt x="1139571" y="226822"/>
                  </a:cubicBezTo>
                  <a:cubicBezTo>
                    <a:pt x="1127125" y="244348"/>
                    <a:pt x="1120902" y="271145"/>
                    <a:pt x="1120902" y="307086"/>
                  </a:cubicBezTo>
                  <a:cubicBezTo>
                    <a:pt x="1120902" y="337820"/>
                    <a:pt x="1123696" y="361188"/>
                    <a:pt x="1129538" y="377317"/>
                  </a:cubicBezTo>
                  <a:cubicBezTo>
                    <a:pt x="1135380" y="393446"/>
                    <a:pt x="1143635" y="405765"/>
                    <a:pt x="1154303" y="414147"/>
                  </a:cubicBezTo>
                  <a:cubicBezTo>
                    <a:pt x="1165098" y="422529"/>
                    <a:pt x="1176274" y="426720"/>
                    <a:pt x="1188212" y="426720"/>
                  </a:cubicBezTo>
                  <a:cubicBezTo>
                    <a:pt x="1205103" y="426720"/>
                    <a:pt x="1219581" y="417830"/>
                    <a:pt x="1231646" y="400050"/>
                  </a:cubicBezTo>
                  <a:cubicBezTo>
                    <a:pt x="1243711" y="382270"/>
                    <a:pt x="1249807" y="354076"/>
                    <a:pt x="1249807" y="315595"/>
                  </a:cubicBezTo>
                  <a:cubicBezTo>
                    <a:pt x="1249807" y="275082"/>
                    <a:pt x="1243711" y="245745"/>
                    <a:pt x="1231519" y="227711"/>
                  </a:cubicBezTo>
                  <a:cubicBezTo>
                    <a:pt x="1219327" y="209677"/>
                    <a:pt x="1203960" y="200660"/>
                    <a:pt x="1185164" y="200660"/>
                  </a:cubicBezTo>
                  <a:close/>
                  <a:moveTo>
                    <a:pt x="144907" y="200660"/>
                  </a:moveTo>
                  <a:cubicBezTo>
                    <a:pt x="127127" y="200660"/>
                    <a:pt x="111887" y="209550"/>
                    <a:pt x="99441" y="227203"/>
                  </a:cubicBezTo>
                  <a:cubicBezTo>
                    <a:pt x="86995" y="244856"/>
                    <a:pt x="80772" y="271526"/>
                    <a:pt x="80772" y="307086"/>
                  </a:cubicBezTo>
                  <a:cubicBezTo>
                    <a:pt x="80772" y="339344"/>
                    <a:pt x="83439" y="363347"/>
                    <a:pt x="88900" y="379222"/>
                  </a:cubicBezTo>
                  <a:cubicBezTo>
                    <a:pt x="94361" y="394970"/>
                    <a:pt x="102235" y="406781"/>
                    <a:pt x="112395" y="414782"/>
                  </a:cubicBezTo>
                  <a:cubicBezTo>
                    <a:pt x="122428" y="422783"/>
                    <a:pt x="133858" y="426720"/>
                    <a:pt x="146558" y="426720"/>
                  </a:cubicBezTo>
                  <a:cubicBezTo>
                    <a:pt x="163449" y="426720"/>
                    <a:pt x="178181" y="417576"/>
                    <a:pt x="190627" y="399161"/>
                  </a:cubicBezTo>
                  <a:cubicBezTo>
                    <a:pt x="203200" y="380873"/>
                    <a:pt x="209423" y="353187"/>
                    <a:pt x="209423" y="316230"/>
                  </a:cubicBezTo>
                  <a:cubicBezTo>
                    <a:pt x="209423" y="275209"/>
                    <a:pt x="203327" y="245745"/>
                    <a:pt x="191135" y="227711"/>
                  </a:cubicBezTo>
                  <a:cubicBezTo>
                    <a:pt x="179070" y="209677"/>
                    <a:pt x="163576" y="200660"/>
                    <a:pt x="144907" y="200660"/>
                  </a:cubicBezTo>
                  <a:close/>
                  <a:moveTo>
                    <a:pt x="2953512" y="137033"/>
                  </a:moveTo>
                  <a:lnTo>
                    <a:pt x="3048000" y="137033"/>
                  </a:lnTo>
                  <a:lnTo>
                    <a:pt x="3101086" y="228727"/>
                  </a:lnTo>
                  <a:lnTo>
                    <a:pt x="3153791" y="137033"/>
                  </a:lnTo>
                  <a:lnTo>
                    <a:pt x="3244215" y="137033"/>
                  </a:lnTo>
                  <a:lnTo>
                    <a:pt x="3146298" y="307086"/>
                  </a:lnTo>
                  <a:lnTo>
                    <a:pt x="3253613" y="492633"/>
                  </a:lnTo>
                  <a:lnTo>
                    <a:pt x="3158744" y="492633"/>
                  </a:lnTo>
                  <a:lnTo>
                    <a:pt x="3099054" y="389001"/>
                  </a:lnTo>
                  <a:lnTo>
                    <a:pt x="3039237" y="492633"/>
                  </a:lnTo>
                  <a:lnTo>
                    <a:pt x="2949194" y="492633"/>
                  </a:lnTo>
                  <a:lnTo>
                    <a:pt x="3053842" y="310769"/>
                  </a:lnTo>
                  <a:lnTo>
                    <a:pt x="2953512" y="137033"/>
                  </a:lnTo>
                  <a:close/>
                  <a:moveTo>
                    <a:pt x="2829433" y="137033"/>
                  </a:moveTo>
                  <a:lnTo>
                    <a:pt x="2906776" y="137033"/>
                  </a:lnTo>
                  <a:lnTo>
                    <a:pt x="2906776" y="492633"/>
                  </a:lnTo>
                  <a:lnTo>
                    <a:pt x="2829433" y="492633"/>
                  </a:lnTo>
                  <a:lnTo>
                    <a:pt x="2829433" y="137033"/>
                  </a:lnTo>
                  <a:close/>
                  <a:moveTo>
                    <a:pt x="702945" y="137033"/>
                  </a:moveTo>
                  <a:lnTo>
                    <a:pt x="780288" y="137033"/>
                  </a:lnTo>
                  <a:lnTo>
                    <a:pt x="780288" y="300482"/>
                  </a:lnTo>
                  <a:cubicBezTo>
                    <a:pt x="780288" y="347091"/>
                    <a:pt x="781431" y="376809"/>
                    <a:pt x="783844" y="389382"/>
                  </a:cubicBezTo>
                  <a:cubicBezTo>
                    <a:pt x="786130" y="401955"/>
                    <a:pt x="791337" y="411734"/>
                    <a:pt x="799338" y="418719"/>
                  </a:cubicBezTo>
                  <a:cubicBezTo>
                    <a:pt x="807339" y="425577"/>
                    <a:pt x="816991" y="429006"/>
                    <a:pt x="828421" y="429006"/>
                  </a:cubicBezTo>
                  <a:cubicBezTo>
                    <a:pt x="841248" y="429006"/>
                    <a:pt x="853186" y="424561"/>
                    <a:pt x="864108" y="415544"/>
                  </a:cubicBezTo>
                  <a:cubicBezTo>
                    <a:pt x="875030" y="406400"/>
                    <a:pt x="882142" y="394843"/>
                    <a:pt x="885571" y="380619"/>
                  </a:cubicBezTo>
                  <a:cubicBezTo>
                    <a:pt x="889127" y="366522"/>
                    <a:pt x="890778" y="335280"/>
                    <a:pt x="890778" y="287020"/>
                  </a:cubicBezTo>
                  <a:lnTo>
                    <a:pt x="890778" y="137033"/>
                  </a:lnTo>
                  <a:lnTo>
                    <a:pt x="968121" y="137033"/>
                  </a:lnTo>
                  <a:lnTo>
                    <a:pt x="968121" y="492633"/>
                  </a:lnTo>
                  <a:lnTo>
                    <a:pt x="896112" y="492633"/>
                  </a:lnTo>
                  <a:lnTo>
                    <a:pt x="896112" y="439547"/>
                  </a:lnTo>
                  <a:cubicBezTo>
                    <a:pt x="885444" y="458724"/>
                    <a:pt x="871474" y="473837"/>
                    <a:pt x="854075" y="484759"/>
                  </a:cubicBezTo>
                  <a:cubicBezTo>
                    <a:pt x="836676" y="495554"/>
                    <a:pt x="818515" y="501015"/>
                    <a:pt x="799592" y="501015"/>
                  </a:cubicBezTo>
                  <a:cubicBezTo>
                    <a:pt x="780415" y="501015"/>
                    <a:pt x="763270" y="496062"/>
                    <a:pt x="748030" y="486029"/>
                  </a:cubicBezTo>
                  <a:cubicBezTo>
                    <a:pt x="732917" y="475869"/>
                    <a:pt x="721614" y="461645"/>
                    <a:pt x="714121" y="443103"/>
                  </a:cubicBezTo>
                  <a:cubicBezTo>
                    <a:pt x="706628" y="424561"/>
                    <a:pt x="702945" y="397637"/>
                    <a:pt x="702945" y="362331"/>
                  </a:cubicBezTo>
                  <a:lnTo>
                    <a:pt x="702945" y="137033"/>
                  </a:lnTo>
                  <a:close/>
                  <a:moveTo>
                    <a:pt x="2471166" y="128651"/>
                  </a:moveTo>
                  <a:cubicBezTo>
                    <a:pt x="2512949" y="128651"/>
                    <a:pt x="2545589" y="144145"/>
                    <a:pt x="2569337" y="175006"/>
                  </a:cubicBezTo>
                  <a:cubicBezTo>
                    <a:pt x="2596515" y="210312"/>
                    <a:pt x="2610104" y="262382"/>
                    <a:pt x="2610104" y="331216"/>
                  </a:cubicBezTo>
                  <a:lnTo>
                    <a:pt x="2609850" y="342011"/>
                  </a:lnTo>
                  <a:lnTo>
                    <a:pt x="2416556" y="342011"/>
                  </a:lnTo>
                  <a:cubicBezTo>
                    <a:pt x="2417064" y="370205"/>
                    <a:pt x="2423414" y="392049"/>
                    <a:pt x="2435606" y="407543"/>
                  </a:cubicBezTo>
                  <a:cubicBezTo>
                    <a:pt x="2447798" y="423037"/>
                    <a:pt x="2462530" y="430784"/>
                    <a:pt x="2479802" y="430784"/>
                  </a:cubicBezTo>
                  <a:cubicBezTo>
                    <a:pt x="2504567" y="430784"/>
                    <a:pt x="2521204" y="413766"/>
                    <a:pt x="2529459" y="379857"/>
                  </a:cubicBezTo>
                  <a:lnTo>
                    <a:pt x="2606167" y="395605"/>
                  </a:lnTo>
                  <a:cubicBezTo>
                    <a:pt x="2595880" y="431292"/>
                    <a:pt x="2579878" y="457835"/>
                    <a:pt x="2558161" y="475107"/>
                  </a:cubicBezTo>
                  <a:cubicBezTo>
                    <a:pt x="2536571" y="492379"/>
                    <a:pt x="2510155" y="501015"/>
                    <a:pt x="2479040" y="501015"/>
                  </a:cubicBezTo>
                  <a:cubicBezTo>
                    <a:pt x="2435987" y="501015"/>
                    <a:pt x="2402586" y="486664"/>
                    <a:pt x="2379218" y="457835"/>
                  </a:cubicBezTo>
                  <a:cubicBezTo>
                    <a:pt x="2351405" y="424180"/>
                    <a:pt x="2337562" y="377317"/>
                    <a:pt x="2337562" y="316865"/>
                  </a:cubicBezTo>
                  <a:cubicBezTo>
                    <a:pt x="2337562" y="257429"/>
                    <a:pt x="2351532" y="209804"/>
                    <a:pt x="2379472" y="173990"/>
                  </a:cubicBezTo>
                  <a:cubicBezTo>
                    <a:pt x="2403094" y="143764"/>
                    <a:pt x="2433701" y="128651"/>
                    <a:pt x="2471166" y="128651"/>
                  </a:cubicBezTo>
                  <a:close/>
                  <a:moveTo>
                    <a:pt x="1658874" y="128651"/>
                  </a:moveTo>
                  <a:cubicBezTo>
                    <a:pt x="1700657" y="128651"/>
                    <a:pt x="1733296" y="144145"/>
                    <a:pt x="1757045" y="175006"/>
                  </a:cubicBezTo>
                  <a:cubicBezTo>
                    <a:pt x="1784223" y="210312"/>
                    <a:pt x="1797812" y="262382"/>
                    <a:pt x="1797812" y="331216"/>
                  </a:cubicBezTo>
                  <a:lnTo>
                    <a:pt x="1797558" y="342011"/>
                  </a:lnTo>
                  <a:lnTo>
                    <a:pt x="1604264" y="342011"/>
                  </a:lnTo>
                  <a:cubicBezTo>
                    <a:pt x="1604772" y="370205"/>
                    <a:pt x="1611122" y="392049"/>
                    <a:pt x="1623314" y="407543"/>
                  </a:cubicBezTo>
                  <a:cubicBezTo>
                    <a:pt x="1635506" y="423037"/>
                    <a:pt x="1650238" y="430784"/>
                    <a:pt x="1667510" y="430784"/>
                  </a:cubicBezTo>
                  <a:cubicBezTo>
                    <a:pt x="1692275" y="430784"/>
                    <a:pt x="1708912" y="413766"/>
                    <a:pt x="1717167" y="379857"/>
                  </a:cubicBezTo>
                  <a:lnTo>
                    <a:pt x="1793875" y="395605"/>
                  </a:lnTo>
                  <a:cubicBezTo>
                    <a:pt x="1783588" y="431292"/>
                    <a:pt x="1767586" y="457835"/>
                    <a:pt x="1745869" y="475107"/>
                  </a:cubicBezTo>
                  <a:cubicBezTo>
                    <a:pt x="1724279" y="492379"/>
                    <a:pt x="1697863" y="501015"/>
                    <a:pt x="1666748" y="501015"/>
                  </a:cubicBezTo>
                  <a:cubicBezTo>
                    <a:pt x="1623695" y="501015"/>
                    <a:pt x="1590294" y="486664"/>
                    <a:pt x="1566926" y="457835"/>
                  </a:cubicBezTo>
                  <a:cubicBezTo>
                    <a:pt x="1539113" y="424180"/>
                    <a:pt x="1525270" y="377317"/>
                    <a:pt x="1525270" y="316865"/>
                  </a:cubicBezTo>
                  <a:cubicBezTo>
                    <a:pt x="1525270" y="257429"/>
                    <a:pt x="1539240" y="209804"/>
                    <a:pt x="1567180" y="173990"/>
                  </a:cubicBezTo>
                  <a:cubicBezTo>
                    <a:pt x="1590802" y="143764"/>
                    <a:pt x="1621409" y="128651"/>
                    <a:pt x="1658874" y="128651"/>
                  </a:cubicBezTo>
                  <a:close/>
                  <a:moveTo>
                    <a:pt x="494284" y="128651"/>
                  </a:moveTo>
                  <a:cubicBezTo>
                    <a:pt x="541147" y="128651"/>
                    <a:pt x="578104" y="147066"/>
                    <a:pt x="604774" y="183896"/>
                  </a:cubicBezTo>
                  <a:cubicBezTo>
                    <a:pt x="631571" y="220599"/>
                    <a:pt x="645033" y="263652"/>
                    <a:pt x="645033" y="312801"/>
                  </a:cubicBezTo>
                  <a:cubicBezTo>
                    <a:pt x="645033" y="349504"/>
                    <a:pt x="638048" y="382651"/>
                    <a:pt x="624078" y="412115"/>
                  </a:cubicBezTo>
                  <a:cubicBezTo>
                    <a:pt x="610108" y="441706"/>
                    <a:pt x="591820" y="463931"/>
                    <a:pt x="569214" y="478790"/>
                  </a:cubicBezTo>
                  <a:cubicBezTo>
                    <a:pt x="546481" y="493649"/>
                    <a:pt x="521716" y="501015"/>
                    <a:pt x="494665" y="501015"/>
                  </a:cubicBezTo>
                  <a:cubicBezTo>
                    <a:pt x="451358" y="501015"/>
                    <a:pt x="415417" y="484505"/>
                    <a:pt x="386842" y="451358"/>
                  </a:cubicBezTo>
                  <a:cubicBezTo>
                    <a:pt x="358267" y="418338"/>
                    <a:pt x="343916" y="371094"/>
                    <a:pt x="343916" y="309880"/>
                  </a:cubicBezTo>
                  <a:cubicBezTo>
                    <a:pt x="343916" y="274955"/>
                    <a:pt x="350901" y="243205"/>
                    <a:pt x="364744" y="214503"/>
                  </a:cubicBezTo>
                  <a:cubicBezTo>
                    <a:pt x="378587" y="185928"/>
                    <a:pt x="396621" y="164465"/>
                    <a:pt x="418973" y="150114"/>
                  </a:cubicBezTo>
                  <a:cubicBezTo>
                    <a:pt x="441325" y="135890"/>
                    <a:pt x="466471" y="128651"/>
                    <a:pt x="494284" y="128651"/>
                  </a:cubicBezTo>
                  <a:close/>
                  <a:moveTo>
                    <a:pt x="2829433" y="1778"/>
                  </a:moveTo>
                  <a:lnTo>
                    <a:pt x="2906776" y="1778"/>
                  </a:lnTo>
                  <a:lnTo>
                    <a:pt x="2906776" y="88900"/>
                  </a:lnTo>
                  <a:lnTo>
                    <a:pt x="2829433" y="88900"/>
                  </a:lnTo>
                  <a:lnTo>
                    <a:pt x="2829433" y="1778"/>
                  </a:lnTo>
                  <a:close/>
                  <a:moveTo>
                    <a:pt x="2672461" y="1778"/>
                  </a:moveTo>
                  <a:lnTo>
                    <a:pt x="2749804" y="1778"/>
                  </a:lnTo>
                  <a:lnTo>
                    <a:pt x="2749804" y="492633"/>
                  </a:lnTo>
                  <a:lnTo>
                    <a:pt x="2672461" y="492633"/>
                  </a:lnTo>
                  <a:lnTo>
                    <a:pt x="2672461" y="1778"/>
                  </a:lnTo>
                  <a:close/>
                  <a:moveTo>
                    <a:pt x="2016760" y="1778"/>
                  </a:moveTo>
                  <a:lnTo>
                    <a:pt x="2094103" y="1778"/>
                  </a:lnTo>
                  <a:lnTo>
                    <a:pt x="2094103" y="181991"/>
                  </a:lnTo>
                  <a:cubicBezTo>
                    <a:pt x="2106422" y="164084"/>
                    <a:pt x="2120011" y="150749"/>
                    <a:pt x="2134870" y="141859"/>
                  </a:cubicBezTo>
                  <a:cubicBezTo>
                    <a:pt x="2149729" y="133096"/>
                    <a:pt x="2165858" y="128651"/>
                    <a:pt x="2183258" y="128651"/>
                  </a:cubicBezTo>
                  <a:cubicBezTo>
                    <a:pt x="2206371" y="128651"/>
                    <a:pt x="2225802" y="134874"/>
                    <a:pt x="2241423" y="147066"/>
                  </a:cubicBezTo>
                  <a:cubicBezTo>
                    <a:pt x="2257044" y="159385"/>
                    <a:pt x="2268220" y="176784"/>
                    <a:pt x="2274951" y="199390"/>
                  </a:cubicBezTo>
                  <a:cubicBezTo>
                    <a:pt x="2279904" y="215900"/>
                    <a:pt x="2282317" y="244094"/>
                    <a:pt x="2282317" y="283845"/>
                  </a:cubicBezTo>
                  <a:lnTo>
                    <a:pt x="2282317" y="492633"/>
                  </a:lnTo>
                  <a:lnTo>
                    <a:pt x="2204974" y="492633"/>
                  </a:lnTo>
                  <a:lnTo>
                    <a:pt x="2204974" y="304673"/>
                  </a:lnTo>
                  <a:cubicBezTo>
                    <a:pt x="2204974" y="260985"/>
                    <a:pt x="2202180" y="233807"/>
                    <a:pt x="2196592" y="222758"/>
                  </a:cubicBezTo>
                  <a:cubicBezTo>
                    <a:pt x="2188845" y="208026"/>
                    <a:pt x="2175637" y="200660"/>
                    <a:pt x="2156841" y="200660"/>
                  </a:cubicBezTo>
                  <a:cubicBezTo>
                    <a:pt x="2137156" y="200660"/>
                    <a:pt x="2121662" y="208661"/>
                    <a:pt x="2110613" y="224663"/>
                  </a:cubicBezTo>
                  <a:cubicBezTo>
                    <a:pt x="2099691" y="240665"/>
                    <a:pt x="2094103" y="270510"/>
                    <a:pt x="2094103" y="314325"/>
                  </a:cubicBezTo>
                  <a:lnTo>
                    <a:pt x="2094103" y="492633"/>
                  </a:lnTo>
                  <a:lnTo>
                    <a:pt x="2016760" y="492633"/>
                  </a:lnTo>
                  <a:lnTo>
                    <a:pt x="2016760" y="1778"/>
                  </a:lnTo>
                  <a:close/>
                  <a:moveTo>
                    <a:pt x="1390777" y="1778"/>
                  </a:moveTo>
                  <a:lnTo>
                    <a:pt x="1468120" y="1778"/>
                  </a:lnTo>
                  <a:lnTo>
                    <a:pt x="1468120" y="492633"/>
                  </a:lnTo>
                  <a:lnTo>
                    <a:pt x="1390777" y="492633"/>
                  </a:lnTo>
                  <a:lnTo>
                    <a:pt x="1390777" y="1778"/>
                  </a:lnTo>
                  <a:close/>
                  <a:moveTo>
                    <a:pt x="1044194" y="1778"/>
                  </a:moveTo>
                  <a:lnTo>
                    <a:pt x="1121537" y="1778"/>
                  </a:lnTo>
                  <a:lnTo>
                    <a:pt x="1121537" y="178308"/>
                  </a:lnTo>
                  <a:cubicBezTo>
                    <a:pt x="1133348" y="161671"/>
                    <a:pt x="1146302" y="149352"/>
                    <a:pt x="1160526" y="141097"/>
                  </a:cubicBezTo>
                  <a:cubicBezTo>
                    <a:pt x="1174623" y="132842"/>
                    <a:pt x="1189863" y="128651"/>
                    <a:pt x="1206119" y="128651"/>
                  </a:cubicBezTo>
                  <a:cubicBezTo>
                    <a:pt x="1240409" y="128651"/>
                    <a:pt x="1269492" y="144272"/>
                    <a:pt x="1293241" y="175260"/>
                  </a:cubicBezTo>
                  <a:cubicBezTo>
                    <a:pt x="1316990" y="206375"/>
                    <a:pt x="1328801" y="252222"/>
                    <a:pt x="1328801" y="312801"/>
                  </a:cubicBezTo>
                  <a:cubicBezTo>
                    <a:pt x="1328801" y="373253"/>
                    <a:pt x="1316609" y="419735"/>
                    <a:pt x="1292352" y="452247"/>
                  </a:cubicBezTo>
                  <a:cubicBezTo>
                    <a:pt x="1268095" y="484759"/>
                    <a:pt x="1239520" y="501015"/>
                    <a:pt x="1206754" y="501015"/>
                  </a:cubicBezTo>
                  <a:cubicBezTo>
                    <a:pt x="1190117" y="501015"/>
                    <a:pt x="1173607" y="495808"/>
                    <a:pt x="1157351" y="485521"/>
                  </a:cubicBezTo>
                  <a:cubicBezTo>
                    <a:pt x="1140968" y="475107"/>
                    <a:pt x="1127252" y="460121"/>
                    <a:pt x="1115822" y="440436"/>
                  </a:cubicBezTo>
                  <a:lnTo>
                    <a:pt x="1115822" y="492633"/>
                  </a:lnTo>
                  <a:lnTo>
                    <a:pt x="1044194" y="492633"/>
                  </a:lnTo>
                  <a:lnTo>
                    <a:pt x="1044194" y="1778"/>
                  </a:lnTo>
                  <a:close/>
                  <a:moveTo>
                    <a:pt x="209042" y="1778"/>
                  </a:moveTo>
                  <a:lnTo>
                    <a:pt x="286385" y="1778"/>
                  </a:lnTo>
                  <a:lnTo>
                    <a:pt x="286385" y="492633"/>
                  </a:lnTo>
                  <a:lnTo>
                    <a:pt x="214757" y="492633"/>
                  </a:lnTo>
                  <a:lnTo>
                    <a:pt x="214757" y="440436"/>
                  </a:lnTo>
                  <a:cubicBezTo>
                    <a:pt x="202946" y="460502"/>
                    <a:pt x="188976" y="475615"/>
                    <a:pt x="172847" y="485775"/>
                  </a:cubicBezTo>
                  <a:cubicBezTo>
                    <a:pt x="156845" y="495935"/>
                    <a:pt x="140208" y="501015"/>
                    <a:pt x="123317" y="501015"/>
                  </a:cubicBezTo>
                  <a:cubicBezTo>
                    <a:pt x="90678" y="501015"/>
                    <a:pt x="62357" y="484759"/>
                    <a:pt x="38100" y="452247"/>
                  </a:cubicBezTo>
                  <a:cubicBezTo>
                    <a:pt x="13843" y="419735"/>
                    <a:pt x="1778" y="373253"/>
                    <a:pt x="1778" y="312801"/>
                  </a:cubicBezTo>
                  <a:cubicBezTo>
                    <a:pt x="1778" y="251968"/>
                    <a:pt x="13589" y="206121"/>
                    <a:pt x="37211" y="175133"/>
                  </a:cubicBezTo>
                  <a:cubicBezTo>
                    <a:pt x="60833" y="144145"/>
                    <a:pt x="89916" y="128651"/>
                    <a:pt x="124460" y="128651"/>
                  </a:cubicBezTo>
                  <a:cubicBezTo>
                    <a:pt x="140716" y="128651"/>
                    <a:pt x="155956" y="132842"/>
                    <a:pt x="170053" y="141097"/>
                  </a:cubicBezTo>
                  <a:cubicBezTo>
                    <a:pt x="184277" y="149352"/>
                    <a:pt x="197231" y="161671"/>
                    <a:pt x="209042" y="178308"/>
                  </a:cubicBezTo>
                  <a:lnTo>
                    <a:pt x="209042" y="1778"/>
                  </a:ln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49" name="Image3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10840" y="1871472"/>
              <a:ext cx="3256788" cy="502920"/>
            </a:xfrm>
            <a:prstGeom prst="rect">
              <a:avLst/>
            </a:prstGeom>
            <a:noFill/>
          </p:spPr>
        </p:pic>
      </p:grpSp>
      <p:grpSp>
        <p:nvGrpSpPr>
          <p:cNvPr id="350" name="Group350"/>
          <p:cNvGrpSpPr/>
          <p:nvPr/>
        </p:nvGrpSpPr>
        <p:grpSpPr>
          <a:xfrm>
            <a:off x="3116306" y="4937760"/>
            <a:ext cx="413278" cy="505968"/>
            <a:chOff x="3116306" y="4937760"/>
            <a:chExt cx="413278" cy="505968"/>
          </a:xfrm>
        </p:grpSpPr>
        <p:sp>
          <p:nvSpPr>
            <p:cNvPr id="351" name="Path351"/>
            <p:cNvSpPr/>
            <p:nvPr/>
          </p:nvSpPr>
          <p:spPr>
            <a:xfrm>
              <a:off x="3118231" y="4940046"/>
              <a:ext cx="408813" cy="501015"/>
            </a:xfrm>
            <a:custGeom>
              <a:avLst/>
              <a:gdLst/>
              <a:ahLst/>
              <a:cxnLst/>
              <a:rect l="l" t="t" r="r" b="b"/>
              <a:pathLst>
                <a:path w="408813" h="501015">
                  <a:moveTo>
                    <a:pt x="331851" y="398526"/>
                  </a:moveTo>
                  <a:lnTo>
                    <a:pt x="408813" y="398526"/>
                  </a:lnTo>
                  <a:lnTo>
                    <a:pt x="408813" y="492634"/>
                  </a:lnTo>
                  <a:lnTo>
                    <a:pt x="331851" y="492634"/>
                  </a:lnTo>
                  <a:lnTo>
                    <a:pt x="331851" y="398526"/>
                  </a:lnTo>
                  <a:close/>
                  <a:moveTo>
                    <a:pt x="130048" y="0"/>
                  </a:moveTo>
                  <a:cubicBezTo>
                    <a:pt x="166751" y="0"/>
                    <a:pt x="195834" y="13081"/>
                    <a:pt x="217424" y="39116"/>
                  </a:cubicBezTo>
                  <a:cubicBezTo>
                    <a:pt x="239014" y="65278"/>
                    <a:pt x="249809" y="94107"/>
                    <a:pt x="249809" y="125730"/>
                  </a:cubicBezTo>
                  <a:cubicBezTo>
                    <a:pt x="249809" y="147193"/>
                    <a:pt x="244856" y="166498"/>
                    <a:pt x="235204" y="183642"/>
                  </a:cubicBezTo>
                  <a:cubicBezTo>
                    <a:pt x="225425" y="200787"/>
                    <a:pt x="210947" y="215773"/>
                    <a:pt x="191516" y="228727"/>
                  </a:cubicBezTo>
                  <a:cubicBezTo>
                    <a:pt x="213995" y="234823"/>
                    <a:pt x="232410" y="248031"/>
                    <a:pt x="246634" y="268605"/>
                  </a:cubicBezTo>
                  <a:cubicBezTo>
                    <a:pt x="260731" y="289179"/>
                    <a:pt x="267843" y="314834"/>
                    <a:pt x="267843" y="345694"/>
                  </a:cubicBezTo>
                  <a:cubicBezTo>
                    <a:pt x="267843" y="390525"/>
                    <a:pt x="254508" y="427609"/>
                    <a:pt x="227838" y="456946"/>
                  </a:cubicBezTo>
                  <a:cubicBezTo>
                    <a:pt x="201041" y="486284"/>
                    <a:pt x="169291" y="501015"/>
                    <a:pt x="132334" y="501015"/>
                  </a:cubicBezTo>
                  <a:cubicBezTo>
                    <a:pt x="97028" y="501015"/>
                    <a:pt x="67183" y="488696"/>
                    <a:pt x="42672" y="463931"/>
                  </a:cubicBezTo>
                  <a:cubicBezTo>
                    <a:pt x="18288" y="439166"/>
                    <a:pt x="3937" y="405511"/>
                    <a:pt x="0" y="362712"/>
                  </a:cubicBezTo>
                  <a:lnTo>
                    <a:pt x="74676" y="351663"/>
                  </a:lnTo>
                  <a:cubicBezTo>
                    <a:pt x="76581" y="374777"/>
                    <a:pt x="83058" y="392430"/>
                    <a:pt x="93726" y="404622"/>
                  </a:cubicBezTo>
                  <a:cubicBezTo>
                    <a:pt x="104521" y="416814"/>
                    <a:pt x="117221" y="423037"/>
                    <a:pt x="131699" y="423037"/>
                  </a:cubicBezTo>
                  <a:cubicBezTo>
                    <a:pt x="147574" y="423037"/>
                    <a:pt x="161036" y="415672"/>
                    <a:pt x="172085" y="401193"/>
                  </a:cubicBezTo>
                  <a:cubicBezTo>
                    <a:pt x="183007" y="386715"/>
                    <a:pt x="188468" y="366649"/>
                    <a:pt x="188468" y="340995"/>
                  </a:cubicBezTo>
                  <a:cubicBezTo>
                    <a:pt x="188468" y="317119"/>
                    <a:pt x="183261" y="298323"/>
                    <a:pt x="172720" y="284734"/>
                  </a:cubicBezTo>
                  <a:cubicBezTo>
                    <a:pt x="162179" y="271018"/>
                    <a:pt x="149352" y="264287"/>
                    <a:pt x="134366" y="264287"/>
                  </a:cubicBezTo>
                  <a:cubicBezTo>
                    <a:pt x="124460" y="264287"/>
                    <a:pt x="112776" y="266573"/>
                    <a:pt x="99060" y="271272"/>
                  </a:cubicBezTo>
                  <a:lnTo>
                    <a:pt x="107442" y="194564"/>
                  </a:lnTo>
                  <a:cubicBezTo>
                    <a:pt x="127381" y="195072"/>
                    <a:pt x="143256" y="189738"/>
                    <a:pt x="154940" y="178562"/>
                  </a:cubicBezTo>
                  <a:cubicBezTo>
                    <a:pt x="166370" y="167513"/>
                    <a:pt x="172085" y="151765"/>
                    <a:pt x="172085" y="131445"/>
                  </a:cubicBezTo>
                  <a:cubicBezTo>
                    <a:pt x="172085" y="114554"/>
                    <a:pt x="167894" y="101347"/>
                    <a:pt x="159639" y="91822"/>
                  </a:cubicBezTo>
                  <a:cubicBezTo>
                    <a:pt x="151384" y="82169"/>
                    <a:pt x="140716" y="77470"/>
                    <a:pt x="127762" y="77470"/>
                  </a:cubicBezTo>
                  <a:cubicBezTo>
                    <a:pt x="114681" y="77470"/>
                    <a:pt x="103505" y="82931"/>
                    <a:pt x="93980" y="93980"/>
                  </a:cubicBezTo>
                  <a:cubicBezTo>
                    <a:pt x="84455" y="105029"/>
                    <a:pt x="78740" y="121412"/>
                    <a:pt x="76962" y="143002"/>
                  </a:cubicBezTo>
                  <a:lnTo>
                    <a:pt x="5588" y="128270"/>
                  </a:lnTo>
                  <a:cubicBezTo>
                    <a:pt x="13081" y="83439"/>
                    <a:pt x="27432" y="50800"/>
                    <a:pt x="48895" y="30480"/>
                  </a:cubicBezTo>
                  <a:cubicBezTo>
                    <a:pt x="70358" y="10160"/>
                    <a:pt x="97409" y="0"/>
                    <a:pt x="130048" y="0"/>
                  </a:cubicBezTo>
                  <a:close/>
                </a:path>
              </a:pathLst>
            </a:custGeom>
            <a:solidFill>
              <a:srgbClr val="FCFDFD">
                <a:alpha val="100000"/>
              </a:srgbClr>
            </a:solidFill>
            <a:ln w="0" cap="sq">
              <a:solidFill>
                <a:srgbClr val="FCFDFD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52" name="Path352"/>
            <p:cNvSpPr/>
            <p:nvPr/>
          </p:nvSpPr>
          <p:spPr>
            <a:xfrm>
              <a:off x="3116306" y="4938268"/>
              <a:ext cx="412516" cy="504571"/>
            </a:xfrm>
            <a:custGeom>
              <a:avLst/>
              <a:gdLst/>
              <a:ahLst/>
              <a:cxnLst/>
              <a:rect l="l" t="t" r="r" b="b"/>
              <a:pathLst>
                <a:path w="412516" h="504571">
                  <a:moveTo>
                    <a:pt x="333776" y="400304"/>
                  </a:moveTo>
                  <a:lnTo>
                    <a:pt x="410738" y="400304"/>
                  </a:lnTo>
                  <a:lnTo>
                    <a:pt x="410738" y="494411"/>
                  </a:lnTo>
                  <a:lnTo>
                    <a:pt x="333776" y="494411"/>
                  </a:lnTo>
                  <a:lnTo>
                    <a:pt x="333776" y="400304"/>
                  </a:lnTo>
                  <a:close/>
                  <a:moveTo>
                    <a:pt x="131973" y="1778"/>
                  </a:moveTo>
                  <a:cubicBezTo>
                    <a:pt x="168676" y="1778"/>
                    <a:pt x="197758" y="14859"/>
                    <a:pt x="219349" y="40894"/>
                  </a:cubicBezTo>
                  <a:cubicBezTo>
                    <a:pt x="240938" y="67056"/>
                    <a:pt x="251734" y="95885"/>
                    <a:pt x="251734" y="127508"/>
                  </a:cubicBezTo>
                  <a:cubicBezTo>
                    <a:pt x="251734" y="148971"/>
                    <a:pt x="246781" y="168275"/>
                    <a:pt x="237129" y="185420"/>
                  </a:cubicBezTo>
                  <a:cubicBezTo>
                    <a:pt x="227350" y="202565"/>
                    <a:pt x="212872" y="217551"/>
                    <a:pt x="193441" y="230505"/>
                  </a:cubicBezTo>
                  <a:cubicBezTo>
                    <a:pt x="215919" y="236601"/>
                    <a:pt x="234335" y="249809"/>
                    <a:pt x="248558" y="270383"/>
                  </a:cubicBezTo>
                  <a:cubicBezTo>
                    <a:pt x="262656" y="290957"/>
                    <a:pt x="269768" y="316611"/>
                    <a:pt x="269768" y="347472"/>
                  </a:cubicBezTo>
                  <a:cubicBezTo>
                    <a:pt x="269768" y="392303"/>
                    <a:pt x="256433" y="429387"/>
                    <a:pt x="229763" y="458724"/>
                  </a:cubicBezTo>
                  <a:cubicBezTo>
                    <a:pt x="202966" y="488061"/>
                    <a:pt x="171216" y="502793"/>
                    <a:pt x="134259" y="502793"/>
                  </a:cubicBezTo>
                  <a:cubicBezTo>
                    <a:pt x="98953" y="502793"/>
                    <a:pt x="69108" y="490474"/>
                    <a:pt x="44597" y="465709"/>
                  </a:cubicBezTo>
                  <a:cubicBezTo>
                    <a:pt x="20213" y="440944"/>
                    <a:pt x="5862" y="407289"/>
                    <a:pt x="1925" y="364490"/>
                  </a:cubicBezTo>
                  <a:lnTo>
                    <a:pt x="76601" y="353441"/>
                  </a:lnTo>
                  <a:cubicBezTo>
                    <a:pt x="78506" y="376555"/>
                    <a:pt x="84983" y="394208"/>
                    <a:pt x="95651" y="406400"/>
                  </a:cubicBezTo>
                  <a:cubicBezTo>
                    <a:pt x="106446" y="418592"/>
                    <a:pt x="119146" y="424815"/>
                    <a:pt x="133624" y="424815"/>
                  </a:cubicBezTo>
                  <a:cubicBezTo>
                    <a:pt x="149499" y="424815"/>
                    <a:pt x="162961" y="417449"/>
                    <a:pt x="174010" y="402971"/>
                  </a:cubicBezTo>
                  <a:cubicBezTo>
                    <a:pt x="184932" y="388493"/>
                    <a:pt x="190393" y="368427"/>
                    <a:pt x="190393" y="342773"/>
                  </a:cubicBezTo>
                  <a:cubicBezTo>
                    <a:pt x="190393" y="318897"/>
                    <a:pt x="185186" y="300101"/>
                    <a:pt x="174645" y="286512"/>
                  </a:cubicBezTo>
                  <a:cubicBezTo>
                    <a:pt x="164104" y="272796"/>
                    <a:pt x="151277" y="266065"/>
                    <a:pt x="136291" y="266065"/>
                  </a:cubicBezTo>
                  <a:cubicBezTo>
                    <a:pt x="126385" y="266065"/>
                    <a:pt x="114701" y="268351"/>
                    <a:pt x="100985" y="273050"/>
                  </a:cubicBezTo>
                  <a:lnTo>
                    <a:pt x="109367" y="196342"/>
                  </a:lnTo>
                  <a:cubicBezTo>
                    <a:pt x="129306" y="196850"/>
                    <a:pt x="145181" y="191516"/>
                    <a:pt x="156865" y="180340"/>
                  </a:cubicBezTo>
                  <a:cubicBezTo>
                    <a:pt x="168295" y="169291"/>
                    <a:pt x="174010" y="153543"/>
                    <a:pt x="174010" y="133223"/>
                  </a:cubicBezTo>
                  <a:cubicBezTo>
                    <a:pt x="174010" y="116332"/>
                    <a:pt x="169819" y="103124"/>
                    <a:pt x="161564" y="93599"/>
                  </a:cubicBezTo>
                  <a:cubicBezTo>
                    <a:pt x="153308" y="83947"/>
                    <a:pt x="142641" y="79248"/>
                    <a:pt x="129687" y="79248"/>
                  </a:cubicBezTo>
                  <a:cubicBezTo>
                    <a:pt x="116606" y="79248"/>
                    <a:pt x="105430" y="84709"/>
                    <a:pt x="95905" y="95758"/>
                  </a:cubicBezTo>
                  <a:cubicBezTo>
                    <a:pt x="86380" y="106807"/>
                    <a:pt x="80665" y="123190"/>
                    <a:pt x="78887" y="144780"/>
                  </a:cubicBezTo>
                  <a:lnTo>
                    <a:pt x="7513" y="130048"/>
                  </a:lnTo>
                  <a:cubicBezTo>
                    <a:pt x="15006" y="85217"/>
                    <a:pt x="29357" y="52578"/>
                    <a:pt x="50820" y="32258"/>
                  </a:cubicBezTo>
                  <a:cubicBezTo>
                    <a:pt x="72283" y="11938"/>
                    <a:pt x="99334" y="1778"/>
                    <a:pt x="131973" y="1778"/>
                  </a:cubicBezTo>
                  <a:close/>
                </a:path>
              </a:pathLst>
            </a:custGeom>
            <a:solidFill>
              <a:srgbClr val="FCFDFD">
                <a:alpha val="0"/>
              </a:srgbClr>
            </a:solidFill>
            <a:ln w="1778" cap="sq">
              <a:solidFill>
                <a:srgbClr val="6998C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53" name="Image3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6580" y="4937760"/>
              <a:ext cx="413004" cy="50596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Image35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355" name="Image35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55436" y="752856"/>
            <a:ext cx="2471928" cy="3570732"/>
          </a:xfrm>
          <a:prstGeom prst="rect">
            <a:avLst/>
          </a:prstGeom>
          <a:noFill/>
        </p:spPr>
      </p:pic>
      <p:pic>
        <p:nvPicPr>
          <p:cNvPr id="356" name="Image35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4724" y="4701540"/>
            <a:ext cx="1856232" cy="170816"/>
          </a:xfrm>
          <a:prstGeom prst="rect">
            <a:avLst/>
          </a:prstGeom>
          <a:noFill/>
        </p:spPr>
      </p:pic>
      <p:sp>
        <p:nvSpPr>
          <p:cNvPr id="357" name="Text Box357"/>
          <p:cNvSpPr txBox="1"/>
          <p:nvPr/>
        </p:nvSpPr>
        <p:spPr>
          <a:xfrm>
            <a:off x="2431415" y="350423"/>
            <a:ext cx="1350173" cy="45044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547"/>
              </a:lnSpc>
            </a:pPr>
            <a:r>
              <a:rPr lang="en-US" altLang="zh-CN" sz="3200" b="1" spc="4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A-DNA</a:t>
            </a:r>
            <a:endParaRPr lang="en-US" altLang="zh-CN" sz="32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58" name="Text Box358"/>
          <p:cNvSpPr txBox="1"/>
          <p:nvPr/>
        </p:nvSpPr>
        <p:spPr>
          <a:xfrm>
            <a:off x="406298" y="1200023"/>
            <a:ext cx="5614772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00B0F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b="1" spc="-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A-DNA</a:t>
            </a:r>
            <a:r>
              <a:rPr lang="en-US" altLang="zh-CN" sz="2400" b="1" spc="33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one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many</a:t>
            </a:r>
            <a:r>
              <a:rPr lang="en-US" altLang="zh-CN" sz="2400" spc="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possible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double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helical</a:t>
            </a:r>
            <a:r>
              <a:rPr lang="en-US" altLang="zh-CN" sz="2400" spc="-4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structures</a:t>
            </a:r>
            <a:r>
              <a:rPr lang="en-US" altLang="zh-CN" sz="2400" spc="-3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1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59" name="Text Box359"/>
          <p:cNvSpPr txBox="1"/>
          <p:nvPr/>
        </p:nvSpPr>
        <p:spPr>
          <a:xfrm>
            <a:off x="406298" y="2297557"/>
            <a:ext cx="5190440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most</a:t>
            </a:r>
            <a:r>
              <a:rPr lang="en-US" altLang="zh-CN" sz="2400" spc="1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active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along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with</a:t>
            </a:r>
            <a:r>
              <a:rPr lang="en-US" altLang="zh-CN" sz="2400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other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forms.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60" name="Text Box360"/>
          <p:cNvSpPr txBox="1"/>
          <p:nvPr/>
        </p:nvSpPr>
        <p:spPr>
          <a:xfrm>
            <a:off x="406298" y="3029077"/>
            <a:ext cx="5380940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Helix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has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left-handed</a:t>
            </a:r>
            <a:r>
              <a:rPr lang="en-US" altLang="zh-CN" sz="2400" spc="-2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sense,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shorter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more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compact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helical</a:t>
            </a:r>
            <a:r>
              <a:rPr lang="en-US" altLang="zh-CN" sz="2400" spc="-4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61" name="Text Box361"/>
          <p:cNvSpPr txBox="1"/>
          <p:nvPr/>
        </p:nvSpPr>
        <p:spPr>
          <a:xfrm>
            <a:off x="406298" y="4126738"/>
            <a:ext cx="5127092" cy="107320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817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It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occurs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only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dehydrated</a:t>
            </a:r>
            <a:r>
              <a:rPr lang="en-US" altLang="zh-CN" sz="2400" spc="-2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samples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5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lang="en-US" altLang="zh-CN" sz="2400" spc="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such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those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used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crystallographic</a:t>
            </a:r>
            <a:r>
              <a:rPr lang="en-US" altLang="zh-CN" sz="2400" spc="-5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experiments.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36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363" name="Text Box363"/>
          <p:cNvSpPr txBox="1"/>
          <p:nvPr/>
        </p:nvSpPr>
        <p:spPr>
          <a:xfrm>
            <a:off x="3528060" y="341173"/>
            <a:ext cx="1909877" cy="50612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85"/>
              </a:lnSpc>
            </a:pPr>
            <a:r>
              <a:rPr lang="en-US" altLang="zh-CN" sz="3600" b="1" spc="-6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endParaRPr lang="en-US" altLang="zh-CN" sz="36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64" name="Text Box364"/>
          <p:cNvSpPr txBox="1"/>
          <p:nvPr/>
        </p:nvSpPr>
        <p:spPr>
          <a:xfrm>
            <a:off x="342900" y="1120775"/>
            <a:ext cx="4656455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5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A-DNA</a:t>
            </a:r>
            <a:r>
              <a:rPr lang="en-US" altLang="zh-CN" sz="2400" spc="-10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fairly</a:t>
            </a:r>
            <a:r>
              <a:rPr lang="en-US" altLang="zh-CN" sz="2400" spc="-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similar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B-DNA.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65" name="Text Box365"/>
          <p:cNvSpPr txBox="1"/>
          <p:nvPr/>
        </p:nvSpPr>
        <p:spPr>
          <a:xfrm>
            <a:off x="342900" y="1852019"/>
            <a:ext cx="7532461" cy="70797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343205" indent="-343205" algn="l" rtl="0">
              <a:lnSpc>
                <a:spcPts val="2787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19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Slight</a:t>
            </a:r>
            <a:r>
              <a:rPr lang="en-US" altLang="zh-CN" sz="2400" spc="-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increase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number</a:t>
            </a:r>
            <a:r>
              <a:rPr lang="en-US" altLang="zh-CN" sz="2400" spc="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bp/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rotation</a:t>
            </a:r>
            <a:r>
              <a:rPr lang="en-US" altLang="zh-CN" sz="2400" spc="-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(resulting</a:t>
            </a:r>
            <a:r>
              <a:rPr lang="en-US" altLang="zh-CN" sz="2400" spc="-3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tighter</a:t>
            </a:r>
            <a:r>
              <a:rPr lang="en-US" altLang="zh-CN" sz="2400" spc="-2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rotation</a:t>
            </a:r>
            <a:r>
              <a:rPr lang="en-US" altLang="zh-CN" sz="2400" spc="-3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angle),</a:t>
            </a:r>
            <a:r>
              <a:rPr lang="en-US" altLang="zh-CN" sz="2400" spc="-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smaller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rise/turn.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66" name="Text Box366"/>
          <p:cNvSpPr txBox="1"/>
          <p:nvPr/>
        </p:nvSpPr>
        <p:spPr>
          <a:xfrm>
            <a:off x="342900" y="2949829"/>
            <a:ext cx="6160009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5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deep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major</a:t>
            </a:r>
            <a:r>
              <a:rPr lang="en-US" altLang="zh-CN" sz="2400" spc="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groove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shallow</a:t>
            </a:r>
            <a:r>
              <a:rPr lang="en-US" altLang="zh-CN" sz="2400" spc="-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minor</a:t>
            </a:r>
            <a:r>
              <a:rPr lang="en-US" altLang="zh-CN" sz="2400" spc="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groove.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67" name="Text Box367"/>
          <p:cNvSpPr txBox="1"/>
          <p:nvPr/>
        </p:nvSpPr>
        <p:spPr>
          <a:xfrm>
            <a:off x="342900" y="3681730"/>
            <a:ext cx="6705347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5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Favoured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conformation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low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water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concentrations</a:t>
            </a:r>
            <a:r>
              <a:rPr lang="en-US" altLang="zh-CN" sz="2400" spc="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68" name="Text Box368"/>
          <p:cNvSpPr txBox="1"/>
          <p:nvPr/>
        </p:nvSpPr>
        <p:spPr>
          <a:xfrm>
            <a:off x="342900" y="4413250"/>
            <a:ext cx="8279638" cy="143921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817" indent="-286817" algn="l" rtl="0">
              <a:lnSpc>
                <a:spcPts val="2833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5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solution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with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higher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salt</a:t>
            </a:r>
            <a:r>
              <a:rPr lang="en-US" altLang="zh-CN" sz="2400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concentrations</a:t>
            </a:r>
            <a:r>
              <a:rPr lang="en-US" altLang="zh-CN" sz="2400" spc="-2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with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alcohol</a:t>
            </a:r>
            <a:r>
              <a:rPr lang="en-US" altLang="zh-CN" sz="2400" spc="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added,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r>
              <a:rPr lang="en-US" altLang="zh-CN" sz="2400" spc="-3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may</a:t>
            </a:r>
            <a:r>
              <a:rPr lang="en-US" altLang="zh-CN" sz="2400" spc="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change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b="1" spc="-1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form</a:t>
            </a:r>
            <a:r>
              <a:rPr lang="en-US" altLang="zh-CN" sz="2400" spc="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,</a:t>
            </a:r>
            <a:r>
              <a:rPr lang="en-US" altLang="zh-CN" sz="2400" spc="-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which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spc="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still</a:t>
            </a:r>
            <a:r>
              <a:rPr lang="en-US" altLang="zh-CN" sz="2400" spc="-3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right-handed,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but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every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2.3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nm</a:t>
            </a:r>
            <a:r>
              <a:rPr lang="en-US" altLang="zh-CN" sz="2400" spc="-9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makes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spc="9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turn</a:t>
            </a:r>
            <a:r>
              <a:rPr lang="en-US" altLang="zh-CN" sz="2400" spc="-5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there</a:t>
            </a:r>
            <a:r>
              <a:rPr lang="en-US" altLang="zh-CN" sz="2400" spc="-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are</a:t>
            </a:r>
            <a:r>
              <a:rPr lang="en-US" altLang="zh-CN" sz="2400" spc="-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11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base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pairs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per</a:t>
            </a:r>
            <a:r>
              <a:rPr lang="en-US" altLang="zh-CN" sz="2400" spc="-1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turn.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36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370" name="Text Box370"/>
          <p:cNvSpPr txBox="1"/>
          <p:nvPr/>
        </p:nvSpPr>
        <p:spPr>
          <a:xfrm>
            <a:off x="3510407" y="288895"/>
            <a:ext cx="1400233" cy="39308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095"/>
              </a:lnSpc>
            </a:pPr>
            <a:r>
              <a:rPr lang="en-US" altLang="zh-CN" sz="2800" b="1" spc="-1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Function</a:t>
            </a:r>
            <a:endParaRPr lang="en-US" altLang="zh-CN" sz="2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71" name="Text Box371"/>
          <p:cNvSpPr txBox="1"/>
          <p:nvPr/>
        </p:nvSpPr>
        <p:spPr>
          <a:xfrm>
            <a:off x="783641" y="1091438"/>
            <a:ext cx="6589446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342900" indent="-342900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1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spc="-1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transition</a:t>
            </a:r>
            <a:r>
              <a:rPr lang="en-US" altLang="zh-CN" sz="2400" spc="-4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from</a:t>
            </a:r>
            <a:r>
              <a:rPr lang="en-US" altLang="zh-CN" sz="24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B-DNA</a:t>
            </a:r>
            <a:r>
              <a:rPr lang="en-US" altLang="zh-CN" sz="2400" spc="-1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13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A-DNA</a:t>
            </a:r>
            <a:r>
              <a:rPr lang="en-US" altLang="zh-CN" sz="2400" spc="-10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occurs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during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Transcription.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72" name="Text Box372"/>
          <p:cNvSpPr txBox="1"/>
          <p:nvPr/>
        </p:nvSpPr>
        <p:spPr>
          <a:xfrm>
            <a:off x="783641" y="1827606"/>
            <a:ext cx="7253935" cy="70317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768"/>
              </a:lnSpc>
            </a:pP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A-DNA</a:t>
            </a:r>
            <a:r>
              <a:rPr lang="en-US" altLang="zh-CN" sz="2400" spc="-10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also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plays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imp</a:t>
            </a:r>
            <a:r>
              <a:rPr lang="en-US" altLang="zh-CN" sz="2400" spc="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role</a:t>
            </a:r>
            <a:r>
              <a:rPr lang="en-US" altLang="zh-CN" sz="2400" spc="-2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some</a:t>
            </a:r>
            <a:r>
              <a:rPr lang="en-US" altLang="zh-CN" sz="2400" spc="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processes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that</a:t>
            </a:r>
            <a:r>
              <a:rPr lang="en-US" altLang="zh-CN" sz="2400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do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not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involve</a:t>
            </a:r>
            <a:r>
              <a:rPr lang="en-US" altLang="zh-CN" sz="2400" spc="-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RNA.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73" name="Text Box373"/>
          <p:cNvSpPr txBox="1"/>
          <p:nvPr/>
        </p:nvSpPr>
        <p:spPr>
          <a:xfrm>
            <a:off x="783641" y="2924886"/>
            <a:ext cx="1705076" cy="33741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7"/>
              </a:lnSpc>
            </a:pPr>
            <a:r>
              <a:rPr lang="en-US" altLang="zh-CN" sz="2400" spc="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240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Example</a:t>
            </a:r>
            <a:r>
              <a:rPr lang="en-US" altLang="zh-CN" sz="2400" spc="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: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74" name="Text Box374"/>
          <p:cNvSpPr txBox="1"/>
          <p:nvPr/>
        </p:nvSpPr>
        <p:spPr>
          <a:xfrm>
            <a:off x="783641" y="3286103"/>
            <a:ext cx="7322137" cy="107373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342900" indent="-342900" algn="just" rtl="0">
              <a:lnSpc>
                <a:spcPts val="2818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7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sporulating</a:t>
            </a:r>
            <a:r>
              <a:rPr lang="en-US" altLang="zh-CN" sz="2400" spc="-3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bacteria,</a:t>
            </a:r>
            <a:r>
              <a:rPr lang="en-US" altLang="zh-CN" sz="2400" spc="-3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there</a:t>
            </a:r>
            <a:r>
              <a:rPr lang="en-US" altLang="zh-CN" sz="2400" spc="-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protein</a:t>
            </a:r>
            <a:r>
              <a:rPr lang="en-US" altLang="zh-CN" sz="2400" spc="-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which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bind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0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B-conformation</a:t>
            </a:r>
            <a:r>
              <a:rPr lang="en-US" altLang="zh-CN" sz="2400" spc="-1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&amp;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induce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change</a:t>
            </a:r>
            <a:r>
              <a:rPr lang="en-US" altLang="zh-CN" sz="2400" spc="-1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A-DNA</a:t>
            </a:r>
            <a:r>
              <a:rPr lang="en-US" altLang="zh-CN" sz="2400" spc="-10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helix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75" name="Text Box375"/>
          <p:cNvSpPr txBox="1"/>
          <p:nvPr/>
        </p:nvSpPr>
        <p:spPr>
          <a:xfrm>
            <a:off x="783641" y="4749398"/>
            <a:ext cx="7002780" cy="107380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342900" indent="-342900" algn="l" rtl="0">
              <a:lnSpc>
                <a:spcPts val="2818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1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Also,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Long</a:t>
            </a:r>
            <a:r>
              <a:rPr lang="en-US" altLang="zh-CN" sz="2400" spc="-1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terminal</a:t>
            </a:r>
            <a:r>
              <a:rPr lang="en-US" altLang="zh-CN" sz="2400" spc="-2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repeats</a:t>
            </a:r>
            <a:r>
              <a:rPr lang="en-US" altLang="zh-CN" sz="2400" spc="-4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6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(LTRs)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transposable</a:t>
            </a:r>
            <a:r>
              <a:rPr lang="en-US" altLang="zh-CN" sz="2400" spc="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elements,</a:t>
            </a:r>
            <a:r>
              <a:rPr lang="en-US" altLang="zh-CN" sz="2400" spc="-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these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regions</a:t>
            </a:r>
            <a:r>
              <a:rPr lang="en-US" altLang="zh-CN" sz="2400" spc="-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often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contains</a:t>
            </a:r>
            <a:r>
              <a:rPr lang="en-US" altLang="zh-CN" sz="2400" spc="-2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purine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stretches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which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favour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3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A-DNA</a:t>
            </a:r>
            <a:r>
              <a:rPr lang="en-US" altLang="zh-CN" sz="2400" spc="-10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conformation.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Image37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grpSp>
        <p:nvGrpSpPr>
          <p:cNvPr id="377" name="Group377"/>
          <p:cNvGrpSpPr/>
          <p:nvPr/>
        </p:nvGrpSpPr>
        <p:grpSpPr>
          <a:xfrm>
            <a:off x="5148072" y="867156"/>
            <a:ext cx="3995928" cy="4796028"/>
            <a:chOff x="5148072" y="867156"/>
            <a:chExt cx="3995928" cy="4796028"/>
          </a:xfrm>
        </p:grpSpPr>
        <p:pic>
          <p:nvPicPr>
            <p:cNvPr id="378" name="Image37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8072" y="867156"/>
              <a:ext cx="3995928" cy="4262628"/>
            </a:xfrm>
            <a:prstGeom prst="rect">
              <a:avLst/>
            </a:prstGeom>
            <a:noFill/>
          </p:spPr>
        </p:pic>
        <p:pic>
          <p:nvPicPr>
            <p:cNvPr id="379" name="Image37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2408" y="5158740"/>
              <a:ext cx="998220" cy="504444"/>
            </a:xfrm>
            <a:prstGeom prst="rect">
              <a:avLst/>
            </a:prstGeom>
            <a:noFill/>
          </p:spPr>
        </p:pic>
        <p:pic>
          <p:nvPicPr>
            <p:cNvPr id="380" name="Image38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1924" y="5158740"/>
              <a:ext cx="822960" cy="504444"/>
            </a:xfrm>
            <a:prstGeom prst="rect">
              <a:avLst/>
            </a:prstGeom>
            <a:noFill/>
          </p:spPr>
        </p:pic>
        <p:pic>
          <p:nvPicPr>
            <p:cNvPr id="381" name="Image38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36181" y="5158740"/>
              <a:ext cx="1286257" cy="504444"/>
            </a:xfrm>
            <a:prstGeom prst="rect">
              <a:avLst/>
            </a:prstGeom>
            <a:noFill/>
          </p:spPr>
        </p:pic>
      </p:grpSp>
      <p:sp>
        <p:nvSpPr>
          <p:cNvPr id="382" name="Text Box382"/>
          <p:cNvSpPr txBox="1"/>
          <p:nvPr/>
        </p:nvSpPr>
        <p:spPr>
          <a:xfrm>
            <a:off x="3716147" y="296448"/>
            <a:ext cx="1327059" cy="45044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547"/>
              </a:lnSpc>
            </a:pPr>
            <a:r>
              <a:rPr lang="en-US" altLang="zh-CN" sz="3200" spc="3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B-DNA</a:t>
            </a:r>
            <a:endParaRPr lang="en-US" altLang="zh-CN" sz="32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83" name="Text Box383"/>
          <p:cNvSpPr txBox="1"/>
          <p:nvPr/>
        </p:nvSpPr>
        <p:spPr>
          <a:xfrm>
            <a:off x="546506" y="1188974"/>
            <a:ext cx="4848505" cy="70750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817" indent="-286817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5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Most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6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common</a:t>
            </a:r>
            <a:r>
              <a:rPr lang="en-US" altLang="zh-CN" sz="2400" spc="23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0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conformation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vivo.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84" name="Text Box384"/>
          <p:cNvSpPr txBox="1"/>
          <p:nvPr/>
        </p:nvSpPr>
        <p:spPr>
          <a:xfrm>
            <a:off x="546506" y="2286635"/>
            <a:ext cx="4857903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817" indent="-286817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5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Favoured</a:t>
            </a:r>
            <a:r>
              <a:rPr lang="en-US" altLang="zh-CN" sz="2400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conformation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high</a:t>
            </a:r>
            <a:r>
              <a:rPr lang="en-US" altLang="zh-CN" sz="2400" spc="-6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water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concentrations.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85" name="Text Box385"/>
          <p:cNvSpPr txBox="1"/>
          <p:nvPr/>
        </p:nvSpPr>
        <p:spPr>
          <a:xfrm>
            <a:off x="546506" y="3383639"/>
            <a:ext cx="5015240" cy="70797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817" indent="-286817" algn="l" rtl="0">
              <a:lnSpc>
                <a:spcPts val="2787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5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Also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known</a:t>
            </a:r>
            <a:r>
              <a:rPr lang="en-US" altLang="zh-CN" sz="2400" spc="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as</a:t>
            </a:r>
            <a:r>
              <a:rPr lang="en-US" altLang="zh-CN" sz="2400" spc="-3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5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Watson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&amp;</a:t>
            </a:r>
            <a:r>
              <a:rPr lang="en-US" altLang="zh-CN" sz="2400" spc="5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Crick</a:t>
            </a:r>
            <a:r>
              <a:rPr lang="en-US" altLang="zh-CN" sz="2400" spc="-2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model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86" name="Text Box386"/>
          <p:cNvSpPr txBox="1"/>
          <p:nvPr/>
        </p:nvSpPr>
        <p:spPr>
          <a:xfrm>
            <a:off x="546506" y="4481449"/>
            <a:ext cx="5009693" cy="70750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817" indent="-286817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5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First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identified</a:t>
            </a:r>
            <a:r>
              <a:rPr lang="en-US" altLang="zh-CN" sz="2400" spc="-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fibre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at</a:t>
            </a:r>
            <a:r>
              <a:rPr lang="en-US" altLang="zh-CN" sz="2400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92%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relative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humidity.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87" name="Text Box387"/>
          <p:cNvSpPr txBox="1"/>
          <p:nvPr/>
        </p:nvSpPr>
        <p:spPr>
          <a:xfrm>
            <a:off x="6463284" y="5250206"/>
            <a:ext cx="2228622" cy="26197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063"/>
              </a:lnSpc>
            </a:pPr>
            <a:r>
              <a:rPr lang="en-US" altLang="zh-CN" sz="1800" b="1" spc="-90" dirty="0">
                <a:solidFill>
                  <a:srgbClr val="F8F8F8"/>
                </a:solidFill>
                <a:latin typeface="Arial"/>
                <a:ea typeface="Arial"/>
                <a:cs typeface="Arial"/>
              </a:rPr>
              <a:t>The</a:t>
            </a:r>
            <a:r>
              <a:rPr lang="en-US" altLang="zh-CN" sz="1800" b="1" spc="206" dirty="0">
                <a:solidFill>
                  <a:srgbClr val="F8F8F8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86" dirty="0">
                <a:solidFill>
                  <a:srgbClr val="F8F8F8"/>
                </a:solidFill>
                <a:latin typeface="Arial"/>
                <a:ea typeface="Arial"/>
                <a:cs typeface="Arial"/>
              </a:rPr>
              <a:t>B-DNA</a:t>
            </a:r>
            <a:r>
              <a:rPr lang="en-US" altLang="zh-CN" sz="1800" b="1" spc="131" dirty="0">
                <a:solidFill>
                  <a:srgbClr val="F8F8F8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1800" b="1" spc="-21" dirty="0">
                <a:solidFill>
                  <a:srgbClr val="F8F8F8"/>
                </a:solidFill>
                <a:latin typeface="Arial"/>
                <a:ea typeface="Arial"/>
                <a:cs typeface="Arial"/>
              </a:rPr>
              <a:t>structure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endParaRPr lang="en-IN" dirty="0" smtClean="0"/>
          </a:p>
          <a:p>
            <a:pPr algn="just"/>
            <a:r>
              <a:rPr lang="en-IN" dirty="0" smtClean="0"/>
              <a:t> Bioinformatics: Major </a:t>
            </a:r>
            <a:r>
              <a:rPr lang="en-IN" dirty="0" err="1" smtClean="0"/>
              <a:t>bioinformatic</a:t>
            </a:r>
            <a:r>
              <a:rPr lang="en-IN" dirty="0" smtClean="0"/>
              <a:t> resources and search tools; Sequence and structure databases; Sequence analysis (</a:t>
            </a:r>
            <a:r>
              <a:rPr lang="en-IN" dirty="0" err="1" smtClean="0"/>
              <a:t>biomolecular</a:t>
            </a:r>
            <a:r>
              <a:rPr lang="en-IN" dirty="0" smtClean="0"/>
              <a:t> sequence file formats, scoring matrices, sequence alignment, phylogeny);Data mining and analytical tools for genomic and proteomic studies; Molecular dynamics and simulations (basic concepts including force fields, protein-protein, protein-nucleic acid, protein-</a:t>
            </a:r>
            <a:r>
              <a:rPr lang="en-IN" dirty="0" err="1" smtClean="0"/>
              <a:t>ligand</a:t>
            </a:r>
            <a:r>
              <a:rPr lang="en-IN" dirty="0" smtClean="0"/>
              <a:t> interaction) (</a:t>
            </a:r>
            <a:r>
              <a:rPr lang="en-IN" sz="4500" b="1" dirty="0" smtClean="0"/>
              <a:t>Introduction to Bioinformatics 3</a:t>
            </a:r>
            <a:r>
              <a:rPr lang="en-IN" sz="4500" b="1" baseline="30000" dirty="0" smtClean="0"/>
              <a:t>rd</a:t>
            </a:r>
            <a:r>
              <a:rPr lang="en-IN" sz="4500" b="1" dirty="0" smtClean="0"/>
              <a:t> edition by Arthur M. </a:t>
            </a:r>
            <a:r>
              <a:rPr lang="en-IN" sz="4500" b="1" dirty="0" err="1" smtClean="0"/>
              <a:t>Lesk</a:t>
            </a:r>
            <a:r>
              <a:rPr lang="en-IN" sz="4500" b="1" dirty="0" smtClean="0"/>
              <a:t>)</a:t>
            </a:r>
            <a:endParaRPr lang="en-IN" b="1" dirty="0" smtClean="0"/>
          </a:p>
          <a:p>
            <a:pPr algn="just"/>
            <a:r>
              <a:rPr lang="en-IN" dirty="0" smtClean="0"/>
              <a:t>Section 3: Recombinant DNA Technology </a:t>
            </a:r>
          </a:p>
          <a:p>
            <a:pPr algn="just"/>
            <a:r>
              <a:rPr lang="en-IN" dirty="0" smtClean="0"/>
              <a:t>Restriction and modification enzymes; Vectors; plasmid, </a:t>
            </a:r>
            <a:r>
              <a:rPr lang="en-IN" dirty="0" err="1" smtClean="0"/>
              <a:t>bacteriophage</a:t>
            </a:r>
            <a:r>
              <a:rPr lang="en-IN" dirty="0" smtClean="0"/>
              <a:t> and other viral vectors, </a:t>
            </a:r>
            <a:r>
              <a:rPr lang="en-IN" dirty="0" err="1" smtClean="0"/>
              <a:t>cosmids</a:t>
            </a:r>
            <a:r>
              <a:rPr lang="en-IN" dirty="0" smtClean="0"/>
              <a:t>, Ti plasmid, yeast artificial chromosome; mammalian and plant expression vectors; </a:t>
            </a:r>
            <a:r>
              <a:rPr lang="en-IN" dirty="0" err="1" smtClean="0"/>
              <a:t>cDNA</a:t>
            </a:r>
            <a:r>
              <a:rPr lang="en-IN" dirty="0" smtClean="0"/>
              <a:t> and genomic DNA library; Gene isolation, cloning and expression ; </a:t>
            </a:r>
            <a:r>
              <a:rPr lang="en-IN" dirty="0" err="1" smtClean="0"/>
              <a:t>Transposons</a:t>
            </a:r>
            <a:r>
              <a:rPr lang="en-IN" dirty="0" smtClean="0"/>
              <a:t> and gene targeting; DNA </a:t>
            </a:r>
            <a:r>
              <a:rPr lang="en-IN" dirty="0" err="1" smtClean="0"/>
              <a:t>labeling</a:t>
            </a:r>
            <a:r>
              <a:rPr lang="en-IN" dirty="0" smtClean="0"/>
              <a:t>; DNA sequencing; Polymerase chain reactions; DNA fingerprinting; Southern and northern blotting; In-situ hybridization; RAPD, RFLP; Site-directed mutagenesis; Gene transfer technologies; Gene therapy  (</a:t>
            </a:r>
            <a:r>
              <a:rPr lang="en-IN" b="1" dirty="0" smtClean="0"/>
              <a:t>Gene cloning and DNA analysis by </a:t>
            </a:r>
            <a:r>
              <a:rPr lang="en-IN" b="1" dirty="0" err="1" smtClean="0"/>
              <a:t>T.A.Brown</a:t>
            </a:r>
            <a:r>
              <a:rPr lang="en-IN" b="1" dirty="0" smtClean="0"/>
              <a:t>).</a:t>
            </a:r>
            <a:endParaRPr lang="en-IN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Image38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389" name="Text Box389"/>
          <p:cNvSpPr txBox="1"/>
          <p:nvPr/>
        </p:nvSpPr>
        <p:spPr>
          <a:xfrm>
            <a:off x="3671570" y="548720"/>
            <a:ext cx="1342762" cy="39342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098"/>
              </a:lnSpc>
            </a:pPr>
            <a:r>
              <a:rPr lang="en-US" altLang="zh-CN" sz="2800" spc="1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endParaRPr lang="en-US" altLang="zh-CN" sz="2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90" name="Text Box390"/>
          <p:cNvSpPr txBox="1"/>
          <p:nvPr/>
        </p:nvSpPr>
        <p:spPr>
          <a:xfrm>
            <a:off x="775106" y="1405128"/>
            <a:ext cx="5156607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Narrower,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more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elongated</a:t>
            </a:r>
            <a:r>
              <a:rPr lang="en-US" altLang="zh-CN" sz="2400" spc="-2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helix</a:t>
            </a:r>
            <a:r>
              <a:rPr lang="en-US" altLang="zh-CN" sz="2400" spc="-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than</a:t>
            </a:r>
            <a:r>
              <a:rPr lang="en-US" altLang="zh-CN" sz="2400" spc="-13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91" name="Text Box391"/>
          <p:cNvSpPr txBox="1"/>
          <p:nvPr/>
        </p:nvSpPr>
        <p:spPr>
          <a:xfrm>
            <a:off x="775106" y="2136372"/>
            <a:ext cx="7463760" cy="70797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787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Wide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major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groove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easily</a:t>
            </a:r>
            <a:r>
              <a:rPr lang="en-US" altLang="zh-CN" sz="2400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accessible</a:t>
            </a:r>
            <a:r>
              <a:rPr lang="en-US" altLang="zh-CN" sz="2400" spc="-4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proteins</a:t>
            </a:r>
            <a:r>
              <a:rPr lang="en-US" altLang="zh-CN" sz="2400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&amp;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Narrow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minor</a:t>
            </a:r>
            <a:r>
              <a:rPr lang="en-US" altLang="zh-CN" sz="2400" spc="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groove.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92" name="Text Box392"/>
          <p:cNvSpPr txBox="1"/>
          <p:nvPr/>
        </p:nvSpPr>
        <p:spPr>
          <a:xfrm>
            <a:off x="775106" y="3234182"/>
            <a:ext cx="5735422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Base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pairs</a:t>
            </a:r>
            <a:r>
              <a:rPr lang="en-US" altLang="zh-CN" sz="2400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nearly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perpendicular</a:t>
            </a:r>
            <a:r>
              <a:rPr lang="en-US" altLang="zh-CN" sz="2400" spc="-29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helix</a:t>
            </a:r>
            <a:r>
              <a:rPr lang="en-US" altLang="zh-CN" sz="2400" spc="-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axis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93" name="Text Box393"/>
          <p:cNvSpPr txBox="1"/>
          <p:nvPr/>
        </p:nvSpPr>
        <p:spPr>
          <a:xfrm>
            <a:off x="775106" y="3966083"/>
            <a:ext cx="3717697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One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spiral</a:t>
            </a:r>
            <a:r>
              <a:rPr lang="en-US" altLang="zh-CN" sz="2400" spc="-1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3.4nm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34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Ǻ.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94" name="Text Box394"/>
          <p:cNvSpPr txBox="1"/>
          <p:nvPr/>
        </p:nvSpPr>
        <p:spPr>
          <a:xfrm>
            <a:off x="775106" y="4697603"/>
            <a:ext cx="6501994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Distance</a:t>
            </a:r>
            <a:r>
              <a:rPr lang="en-US" altLang="zh-CN" sz="2400" spc="-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between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two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H-bonds</a:t>
            </a:r>
            <a:r>
              <a:rPr lang="en-US" altLang="zh-CN" sz="2400" spc="5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0.34nm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3.4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Ǻ.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Image39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grpSp>
        <p:nvGrpSpPr>
          <p:cNvPr id="396" name="Group396"/>
          <p:cNvGrpSpPr/>
          <p:nvPr/>
        </p:nvGrpSpPr>
        <p:grpSpPr>
          <a:xfrm>
            <a:off x="6228588" y="405384"/>
            <a:ext cx="2592324" cy="4565904"/>
            <a:chOff x="6228588" y="405384"/>
            <a:chExt cx="2592324" cy="4565904"/>
          </a:xfrm>
        </p:grpSpPr>
        <p:pic>
          <p:nvPicPr>
            <p:cNvPr id="397" name="Image39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8588" y="405384"/>
              <a:ext cx="2592324" cy="4463796"/>
            </a:xfrm>
            <a:prstGeom prst="rect">
              <a:avLst/>
            </a:prstGeom>
            <a:noFill/>
          </p:spPr>
        </p:pic>
        <p:pic>
          <p:nvPicPr>
            <p:cNvPr id="398" name="Image39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96812" y="4776216"/>
              <a:ext cx="2253996" cy="195072"/>
            </a:xfrm>
            <a:prstGeom prst="rect">
              <a:avLst/>
            </a:prstGeom>
            <a:noFill/>
          </p:spPr>
        </p:pic>
      </p:grpSp>
      <p:sp>
        <p:nvSpPr>
          <p:cNvPr id="399" name="Text Box399"/>
          <p:cNvSpPr txBox="1"/>
          <p:nvPr/>
        </p:nvSpPr>
        <p:spPr>
          <a:xfrm>
            <a:off x="2816987" y="334614"/>
            <a:ext cx="1161633" cy="39308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095"/>
              </a:lnSpc>
            </a:pPr>
            <a:r>
              <a:rPr lang="en-US" altLang="zh-CN" sz="2800" b="1" spc="-4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Z-DNA</a:t>
            </a:r>
            <a:endParaRPr lang="en-US" altLang="zh-CN" sz="2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00" name="Text Box400"/>
          <p:cNvSpPr txBox="1"/>
          <p:nvPr/>
        </p:nvSpPr>
        <p:spPr>
          <a:xfrm>
            <a:off x="415138" y="1097026"/>
            <a:ext cx="4692421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0099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0099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b="1" spc="-7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Z-DNA</a:t>
            </a:r>
            <a:r>
              <a:rPr lang="en-US" altLang="zh-CN" sz="2400" b="1" spc="44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one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many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possible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double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helical</a:t>
            </a:r>
            <a:r>
              <a:rPr lang="en-US" altLang="zh-CN" sz="2400" spc="-4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structures</a:t>
            </a:r>
            <a:r>
              <a:rPr lang="en-US" altLang="zh-CN" sz="2400" spc="-3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1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01" name="Text Box401"/>
          <p:cNvSpPr txBox="1"/>
          <p:nvPr/>
        </p:nvSpPr>
        <p:spPr>
          <a:xfrm>
            <a:off x="415138" y="2194560"/>
            <a:ext cx="3815766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1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Helix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has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left-handed</a:t>
            </a:r>
            <a:r>
              <a:rPr lang="en-US" altLang="zh-CN" sz="2400" spc="-18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sense.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02" name="Text Box402"/>
          <p:cNvSpPr txBox="1"/>
          <p:nvPr/>
        </p:nvSpPr>
        <p:spPr>
          <a:xfrm>
            <a:off x="415138" y="2926080"/>
            <a:ext cx="4054145" cy="70750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most</a:t>
            </a:r>
            <a:r>
              <a:rPr lang="en-US" altLang="zh-CN" sz="2400" spc="1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active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double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helical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03" name="Text Box403"/>
          <p:cNvSpPr txBox="1"/>
          <p:nvPr/>
        </p:nvSpPr>
        <p:spPr>
          <a:xfrm>
            <a:off x="415138" y="4023614"/>
            <a:ext cx="5077333" cy="107326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817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be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formed</a:t>
            </a:r>
            <a:r>
              <a:rPr lang="en-US" altLang="zh-CN" sz="2400" spc="2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-7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vivo,</a:t>
            </a:r>
            <a:r>
              <a:rPr lang="en-US" altLang="zh-CN" sz="2400" spc="-7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given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proper</a:t>
            </a:r>
            <a:r>
              <a:rPr lang="en-US" altLang="zh-CN" sz="2400" spc="6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sequence</a:t>
            </a:r>
            <a:r>
              <a:rPr lang="en-US" altLang="zh-CN" sz="2400" spc="-2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spc="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super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helical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tension,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but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function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remains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obscure.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40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405" name="Text Box405"/>
          <p:cNvSpPr txBox="1"/>
          <p:nvPr/>
        </p:nvSpPr>
        <p:spPr>
          <a:xfrm>
            <a:off x="3458591" y="306929"/>
            <a:ext cx="1344129" cy="39308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095"/>
              </a:lnSpc>
            </a:pPr>
            <a:r>
              <a:rPr lang="en-US" altLang="zh-CN" sz="2800" spc="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Structure</a:t>
            </a:r>
            <a:endParaRPr lang="en-US" altLang="zh-CN" sz="2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06" name="Text Box406"/>
          <p:cNvSpPr txBox="1"/>
          <p:nvPr/>
        </p:nvSpPr>
        <p:spPr>
          <a:xfrm>
            <a:off x="421843" y="822071"/>
            <a:ext cx="4737811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1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Z-DNA</a:t>
            </a:r>
            <a:r>
              <a:rPr lang="en-US" altLang="zh-CN" sz="2400" spc="-1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transient</a:t>
            </a:r>
            <a:r>
              <a:rPr lang="en-US" altLang="zh-CN" sz="2400" spc="-44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form</a:t>
            </a:r>
            <a:r>
              <a:rPr lang="en-US" altLang="zh-CN" sz="2400" spc="1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07" name="Text Box407"/>
          <p:cNvSpPr txBox="1"/>
          <p:nvPr/>
        </p:nvSpPr>
        <p:spPr>
          <a:xfrm>
            <a:off x="421843" y="1553591"/>
            <a:ext cx="5806695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1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Narrower,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more</a:t>
            </a:r>
            <a:r>
              <a:rPr lang="en-US" altLang="zh-CN" sz="2400" spc="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elongated</a:t>
            </a:r>
            <a:r>
              <a:rPr lang="en-US" altLang="zh-CN" sz="2400" spc="-3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helix</a:t>
            </a:r>
            <a:r>
              <a:rPr lang="en-US" altLang="zh-CN" sz="2400" spc="-18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than</a:t>
            </a:r>
            <a:r>
              <a:rPr lang="en-US" altLang="zh-CN" sz="2400" spc="-13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spc="-12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08" name="Text Box408"/>
          <p:cNvSpPr txBox="1"/>
          <p:nvPr/>
        </p:nvSpPr>
        <p:spPr>
          <a:xfrm>
            <a:off x="421843" y="2285365"/>
            <a:ext cx="8021981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342900" indent="-342900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1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Z-DNA</a:t>
            </a:r>
            <a:r>
              <a:rPr lang="en-US" altLang="zh-CN" sz="2400" spc="-1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was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first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discovered</a:t>
            </a:r>
            <a:r>
              <a:rPr lang="en-US" altLang="zh-CN" sz="2400" spc="-2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1979,certain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proteins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bind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very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strongly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Z-DNA.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09" name="Text Box409"/>
          <p:cNvSpPr txBox="1"/>
          <p:nvPr/>
        </p:nvSpPr>
        <p:spPr>
          <a:xfrm>
            <a:off x="421843" y="3382369"/>
            <a:ext cx="8058003" cy="70809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342900" indent="-342900" algn="l" rtl="0">
              <a:lnSpc>
                <a:spcPts val="2788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1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Z-DNA</a:t>
            </a:r>
            <a:r>
              <a:rPr lang="en-US" altLang="zh-CN" sz="2400" spc="-11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plays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important</a:t>
            </a:r>
            <a:r>
              <a:rPr lang="en-US" altLang="zh-CN" sz="2400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biological</a:t>
            </a:r>
            <a:r>
              <a:rPr lang="en-US" altLang="zh-CN" sz="2400" spc="-4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role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-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protection</a:t>
            </a:r>
            <a:r>
              <a:rPr lang="en-US" altLang="zh-CN" sz="2400" spc="-4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against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viral</a:t>
            </a:r>
            <a:r>
              <a:rPr lang="en-US" altLang="zh-CN" sz="2400" spc="-18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disease.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10" name="Text Box410"/>
          <p:cNvSpPr txBox="1"/>
          <p:nvPr/>
        </p:nvSpPr>
        <p:spPr>
          <a:xfrm>
            <a:off x="421843" y="4480306"/>
            <a:ext cx="6400216" cy="34168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90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1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One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turn</a:t>
            </a:r>
            <a:r>
              <a:rPr lang="en-US" altLang="zh-CN" sz="24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spans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4.6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nm,</a:t>
            </a:r>
            <a:r>
              <a:rPr lang="en-US" altLang="zh-CN" sz="2400" spc="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comprising</a:t>
            </a:r>
            <a:r>
              <a:rPr lang="en-US" altLang="zh-CN" sz="2400" spc="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12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base</a:t>
            </a:r>
            <a:r>
              <a:rPr lang="en-US" altLang="zh-CN" sz="2400" spc="-7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pairs</a:t>
            </a:r>
            <a:r>
              <a:rPr lang="en-US" altLang="zh-CN" sz="2400" spc="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11" name="Text Box411"/>
          <p:cNvSpPr txBox="1"/>
          <p:nvPr/>
        </p:nvSpPr>
        <p:spPr>
          <a:xfrm>
            <a:off x="421843" y="5212080"/>
            <a:ext cx="7960411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342900" indent="-342900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119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0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molecule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with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alternating</a:t>
            </a:r>
            <a:r>
              <a:rPr lang="en-US" altLang="zh-CN" sz="2400" spc="-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G-C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sequences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alcohol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or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high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salt</a:t>
            </a:r>
            <a:r>
              <a:rPr lang="en-US" altLang="zh-CN" sz="2400" spc="-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solution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tends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have</a:t>
            </a:r>
            <a:r>
              <a:rPr lang="en-US" altLang="zh-CN" sz="2400" spc="-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such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structure.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Image41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413" name="Text Box413"/>
          <p:cNvSpPr txBox="1"/>
          <p:nvPr/>
        </p:nvSpPr>
        <p:spPr>
          <a:xfrm>
            <a:off x="3510407" y="553369"/>
            <a:ext cx="1486286" cy="450448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547"/>
              </a:lnSpc>
            </a:pPr>
            <a:r>
              <a:rPr lang="en-US" altLang="zh-CN" sz="3200" spc="3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Function</a:t>
            </a:r>
            <a:endParaRPr lang="en-US" altLang="zh-CN" sz="32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14" name="Text Box414"/>
          <p:cNvSpPr txBox="1"/>
          <p:nvPr/>
        </p:nvSpPr>
        <p:spPr>
          <a:xfrm>
            <a:off x="487070" y="1260707"/>
            <a:ext cx="8053986" cy="107373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just" rtl="0">
              <a:lnSpc>
                <a:spcPts val="2818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While</a:t>
            </a:r>
            <a:r>
              <a:rPr lang="en-US" altLang="zh-CN" sz="24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no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definitive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biological</a:t>
            </a:r>
            <a:r>
              <a:rPr lang="en-US" altLang="zh-CN" sz="2400" spc="-4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significance</a:t>
            </a:r>
            <a:r>
              <a:rPr lang="en-US" altLang="zh-CN" sz="2400" spc="-3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Z-DNA</a:t>
            </a:r>
            <a:r>
              <a:rPr lang="en-US" altLang="zh-CN" sz="2400" spc="-1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has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been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found,</a:t>
            </a:r>
            <a:r>
              <a:rPr lang="en-US" altLang="zh-CN" sz="2400" spc="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it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commonly</a:t>
            </a:r>
            <a:r>
              <a:rPr lang="en-US" altLang="zh-CN" sz="2400" spc="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believed</a:t>
            </a:r>
            <a:r>
              <a:rPr lang="en-US" altLang="zh-CN" sz="2400" spc="-29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provide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torsional</a:t>
            </a:r>
            <a:r>
              <a:rPr lang="en-US" altLang="zh-CN" sz="2400" spc="-28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strain</a:t>
            </a:r>
            <a:r>
              <a:rPr lang="en-US" altLang="zh-CN" sz="2400" spc="-2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relief</a:t>
            </a:r>
            <a:r>
              <a:rPr lang="en-US" altLang="zh-CN" sz="240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(supercoiling)</a:t>
            </a:r>
            <a:r>
              <a:rPr lang="en-US" altLang="zh-CN" sz="2400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while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2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transcription</a:t>
            </a:r>
            <a:r>
              <a:rPr lang="en-US" altLang="zh-CN" sz="2400" spc="-3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occurs.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15" name="Text Box415"/>
          <p:cNvSpPr txBox="1"/>
          <p:nvPr/>
        </p:nvSpPr>
        <p:spPr>
          <a:xfrm>
            <a:off x="487070" y="3090418"/>
            <a:ext cx="8033564" cy="70744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l" rtl="0">
              <a:lnSpc>
                <a:spcPts val="2785"/>
              </a:lnSpc>
            </a:pPr>
            <a:r>
              <a:rPr lang="en-US" altLang="zh-CN" sz="2400" spc="0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C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3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Toxic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9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effect</a:t>
            </a:r>
            <a:r>
              <a:rPr lang="en-US" altLang="zh-CN" sz="2400" spc="-8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ethidium</a:t>
            </a:r>
            <a:r>
              <a:rPr lang="en-US" altLang="zh-CN" sz="2400" spc="-3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bromide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on</a:t>
            </a:r>
            <a:r>
              <a:rPr lang="en-US" altLang="zh-CN" sz="2400" spc="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u="sng" spc="0" dirty="0">
                <a:solidFill>
                  <a:srgbClr val="646464"/>
                </a:solidFill>
                <a:latin typeface="Times New Roman"/>
                <a:ea typeface="Times New Roman"/>
                <a:cs typeface="Times New Roman"/>
                <a:hlinkClick r:id="rId3"/>
              </a:rPr>
              <a:t>t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trypanosoma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caused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by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shift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their</a:t>
            </a:r>
            <a:r>
              <a:rPr lang="en-US" altLang="zh-CN" sz="2400" spc="-1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kinetoplastid</a:t>
            </a:r>
            <a:r>
              <a:rPr lang="en-US" altLang="zh-CN" sz="2400" spc="56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Z-form.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16" name="Text Box416"/>
          <p:cNvSpPr txBox="1"/>
          <p:nvPr/>
        </p:nvSpPr>
        <p:spPr>
          <a:xfrm>
            <a:off x="487070" y="4553183"/>
            <a:ext cx="8002526" cy="107373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286512" indent="-286512" algn="just" rtl="0">
              <a:lnSpc>
                <a:spcPts val="2818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749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Scientists</a:t>
            </a:r>
            <a:r>
              <a:rPr lang="en-US" altLang="zh-CN" sz="2400" spc="-3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have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since</a:t>
            </a:r>
            <a:r>
              <a:rPr lang="en-US" altLang="zh-CN" sz="2400" spc="-1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discovered</a:t>
            </a:r>
            <a:r>
              <a:rPr lang="en-US" altLang="zh-CN" sz="2400" spc="-2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that</a:t>
            </a:r>
            <a:r>
              <a:rPr lang="en-US" altLang="zh-CN" sz="2400" spc="-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certain</a:t>
            </a:r>
            <a:r>
              <a:rPr lang="en-US" altLang="zh-CN" sz="2400" spc="-4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proteins</a:t>
            </a:r>
            <a:r>
              <a:rPr lang="en-US" altLang="zh-CN" sz="2400" spc="-2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bind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very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strongly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to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Z-DNA,</a:t>
            </a:r>
            <a:r>
              <a:rPr lang="en-US" altLang="zh-CN" sz="2400" spc="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suggesting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that</a:t>
            </a:r>
            <a:r>
              <a:rPr lang="en-US" altLang="zh-CN" sz="2400" spc="-1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Z-DNA</a:t>
            </a:r>
            <a:r>
              <a:rPr lang="en-US" altLang="zh-CN" sz="2400" spc="-1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plays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important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biological</a:t>
            </a:r>
            <a:r>
              <a:rPr lang="en-US" altLang="zh-CN" sz="2400" spc="-4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role</a:t>
            </a:r>
            <a:r>
              <a:rPr lang="en-US" altLang="zh-CN" sz="2400" spc="-2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protection</a:t>
            </a:r>
            <a:r>
              <a:rPr lang="en-US" altLang="zh-CN" sz="2400" spc="-4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against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viral</a:t>
            </a:r>
            <a:r>
              <a:rPr lang="en-US" altLang="zh-CN" sz="2400" spc="-25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disease</a:t>
            </a:r>
            <a:r>
              <a:rPr lang="en-US" altLang="zh-CN" sz="2000" spc="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en-US" altLang="zh-CN" sz="2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Image4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418" name="Text Box418"/>
          <p:cNvSpPr txBox="1"/>
          <p:nvPr/>
        </p:nvSpPr>
        <p:spPr>
          <a:xfrm>
            <a:off x="3141853" y="215489"/>
            <a:ext cx="2731473" cy="39308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095"/>
              </a:lnSpc>
            </a:pPr>
            <a:r>
              <a:rPr lang="en-US" altLang="zh-CN" sz="2800" spc="-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Direction</a:t>
            </a:r>
            <a:r>
              <a:rPr lang="en-US" altLang="zh-CN" sz="28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800" spc="698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-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Helix</a:t>
            </a:r>
            <a:endParaRPr lang="en-US" altLang="zh-CN" sz="28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Image4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420" name="Image4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940" y="655320"/>
            <a:ext cx="6192012" cy="3637788"/>
          </a:xfrm>
          <a:prstGeom prst="rect">
            <a:avLst/>
          </a:prstGeom>
          <a:noFill/>
        </p:spPr>
      </p:pic>
      <p:sp>
        <p:nvSpPr>
          <p:cNvPr id="421" name="Text Box421"/>
          <p:cNvSpPr txBox="1"/>
          <p:nvPr/>
        </p:nvSpPr>
        <p:spPr>
          <a:xfrm>
            <a:off x="1312418" y="401142"/>
            <a:ext cx="4622927" cy="33741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7"/>
              </a:lnSpc>
            </a:pPr>
            <a:r>
              <a:rPr lang="en-US" altLang="zh-CN" sz="24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spc="-1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helix</a:t>
            </a:r>
            <a:r>
              <a:rPr lang="en-US" altLang="zh-CN" sz="2400" spc="-25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axis</a:t>
            </a:r>
            <a:r>
              <a:rPr lang="en-US" altLang="zh-CN" sz="24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-13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A-,</a:t>
            </a:r>
            <a:r>
              <a:rPr lang="en-US" altLang="zh-CN" sz="24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B-,</a:t>
            </a:r>
            <a:r>
              <a:rPr lang="en-US" altLang="zh-CN" sz="24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and</a:t>
            </a:r>
            <a:r>
              <a:rPr lang="en-US" altLang="zh-CN" sz="24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Z-DNA.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22" name="Text Box422"/>
          <p:cNvSpPr txBox="1"/>
          <p:nvPr/>
        </p:nvSpPr>
        <p:spPr>
          <a:xfrm>
            <a:off x="91440" y="4573168"/>
            <a:ext cx="7515429" cy="25306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993"/>
              </a:lnSpc>
            </a:pPr>
            <a:r>
              <a:rPr lang="en-US" altLang="zh-CN" sz="1800" spc="2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Helix</a:t>
            </a:r>
            <a:r>
              <a:rPr lang="en-US" altLang="zh-CN" sz="1800" spc="-1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sense</a:t>
            </a:r>
            <a:r>
              <a:rPr lang="en-US" altLang="zh-CN" sz="1800" spc="3598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lang="en-US" altLang="zh-CN" sz="1800" spc="906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Right-handed</a:t>
            </a:r>
            <a:r>
              <a:rPr lang="en-US" altLang="zh-CN" sz="1800" spc="6737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Right-handed</a:t>
            </a:r>
            <a:r>
              <a:rPr lang="en-US" altLang="zh-CN" sz="1800" spc="853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Left-handed</a:t>
            </a:r>
            <a:endParaRPr lang="en-US" altLang="zh-CN" sz="1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23" name="Text Box423"/>
          <p:cNvSpPr txBox="1"/>
          <p:nvPr/>
        </p:nvSpPr>
        <p:spPr>
          <a:xfrm>
            <a:off x="91440" y="4847489"/>
            <a:ext cx="737311" cy="25306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993"/>
              </a:lnSpc>
            </a:pPr>
            <a:r>
              <a:rPr lang="en-US" altLang="zh-CN" sz="1800" spc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Bp/turn</a:t>
            </a:r>
            <a:endParaRPr lang="en-US" altLang="zh-CN" sz="1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24" name="Text Box424"/>
          <p:cNvSpPr txBox="1"/>
          <p:nvPr/>
        </p:nvSpPr>
        <p:spPr>
          <a:xfrm>
            <a:off x="1647698" y="4847489"/>
            <a:ext cx="5399460" cy="25306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993"/>
              </a:lnSpc>
            </a:pPr>
            <a:r>
              <a:rPr lang="en-US" altLang="zh-CN" sz="18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lang="en-US" altLang="zh-CN" sz="1800" spc="495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-3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11</a:t>
            </a:r>
            <a:r>
              <a:rPr lang="en-US" altLang="zh-CN" sz="1800" spc="14819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10</a:t>
            </a:r>
            <a:r>
              <a:rPr lang="en-US" altLang="zh-CN" sz="1800" spc="1526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12</a:t>
            </a:r>
            <a:endParaRPr lang="en-US" altLang="zh-CN" sz="1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25" name="Text Box425"/>
          <p:cNvSpPr txBox="1"/>
          <p:nvPr/>
        </p:nvSpPr>
        <p:spPr>
          <a:xfrm>
            <a:off x="91440" y="5121809"/>
            <a:ext cx="1638300" cy="25306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993"/>
              </a:lnSpc>
            </a:pPr>
            <a:r>
              <a:rPr lang="en-US" altLang="zh-CN" sz="1800" spc="1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Diameter</a:t>
            </a:r>
            <a:r>
              <a:rPr lang="en-US" altLang="zh-CN" sz="1800" spc="4944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:</a:t>
            </a:r>
            <a:endParaRPr lang="en-US" altLang="zh-CN" sz="1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26" name="Text Box426"/>
          <p:cNvSpPr txBox="1"/>
          <p:nvPr/>
        </p:nvSpPr>
        <p:spPr>
          <a:xfrm>
            <a:off x="2379218" y="5121809"/>
            <a:ext cx="4762068" cy="25306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993"/>
              </a:lnSpc>
            </a:pPr>
            <a:r>
              <a:rPr lang="en-US" altLang="zh-CN" sz="18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23Ǻ</a:t>
            </a:r>
            <a:r>
              <a:rPr lang="en-US" altLang="zh-CN" sz="1800" spc="1259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20Ǻ</a:t>
            </a:r>
            <a:r>
              <a:rPr lang="en-US" altLang="zh-CN" sz="1800" spc="14404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18Ǻ</a:t>
            </a:r>
            <a:endParaRPr lang="en-US" altLang="zh-CN" sz="18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27" name="Text Box427"/>
          <p:cNvSpPr txBox="1"/>
          <p:nvPr/>
        </p:nvSpPr>
        <p:spPr>
          <a:xfrm>
            <a:off x="91440" y="5396103"/>
            <a:ext cx="7100265" cy="25306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993"/>
              </a:lnSpc>
            </a:pPr>
            <a:r>
              <a:rPr lang="en-US" altLang="zh-CN" sz="18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Axial</a:t>
            </a:r>
            <a:r>
              <a:rPr lang="en-US" altLang="zh-CN" sz="180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rise(nm)</a:t>
            </a:r>
            <a:r>
              <a:rPr lang="en-US" altLang="zh-CN" sz="1800" spc="1353" dirty="0">
                <a:solidFill>
                  <a:srgbClr val="00B0F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:</a:t>
            </a:r>
            <a:r>
              <a:rPr lang="en-US" altLang="zh-CN" sz="1800" spc="45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0.26</a:t>
            </a:r>
            <a:r>
              <a:rPr lang="en-US" altLang="zh-CN" sz="1800" spc="126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0.34</a:t>
            </a:r>
            <a:r>
              <a:rPr lang="en-US" altLang="zh-CN" sz="1800" spc="1485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0.45</a:t>
            </a:r>
            <a:endParaRPr lang="en-US" altLang="zh-CN" sz="18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42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429" name="Text Box429"/>
          <p:cNvSpPr txBox="1"/>
          <p:nvPr/>
        </p:nvSpPr>
        <p:spPr>
          <a:xfrm>
            <a:off x="667207" y="333091"/>
            <a:ext cx="7264629" cy="39308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095"/>
              </a:lnSpc>
            </a:pPr>
            <a:r>
              <a:rPr lang="en-US" altLang="zh-CN" sz="2800" spc="-2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Factors</a:t>
            </a:r>
            <a:r>
              <a:rPr lang="en-US" altLang="zh-CN" sz="2800" spc="1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involved</a:t>
            </a:r>
            <a:r>
              <a:rPr lang="en-US" altLang="zh-CN" sz="2800" spc="-19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280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-5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different</a:t>
            </a:r>
            <a:r>
              <a:rPr lang="en-US" altLang="zh-CN" sz="280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-7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800" spc="-132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800" spc="-1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conformations</a:t>
            </a:r>
            <a:r>
              <a:rPr lang="en-US" altLang="zh-CN" sz="2800" spc="-660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800" spc="-90" dirty="0">
                <a:solidFill>
                  <a:srgbClr val="0099FF"/>
                </a:solidFill>
                <a:latin typeface="Arial"/>
                <a:ea typeface="Arial"/>
                <a:cs typeface="Arial"/>
              </a:rPr>
              <a:t>:</a:t>
            </a:r>
            <a:endParaRPr lang="en-US" altLang="zh-CN" sz="1800">
              <a:latin typeface="Arial"/>
              <a:ea typeface="Arial"/>
              <a:cs typeface="Arial"/>
            </a:endParaRPr>
          </a:p>
        </p:txBody>
      </p:sp>
      <p:sp>
        <p:nvSpPr>
          <p:cNvPr id="430" name="Text Box430"/>
          <p:cNvSpPr txBox="1"/>
          <p:nvPr/>
        </p:nvSpPr>
        <p:spPr>
          <a:xfrm>
            <a:off x="415138" y="1048824"/>
            <a:ext cx="7801758" cy="70382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771"/>
              </a:lnSpc>
            </a:pP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There</a:t>
            </a:r>
            <a:r>
              <a:rPr lang="en-US" altLang="zh-CN" sz="2400" spc="-1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are</a:t>
            </a:r>
            <a:r>
              <a:rPr lang="en-US" altLang="zh-CN" sz="2400" spc="-1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at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least</a:t>
            </a:r>
            <a:r>
              <a:rPr lang="en-US" altLang="zh-CN" sz="2400" spc="-2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three</a:t>
            </a:r>
            <a:r>
              <a:rPr lang="en-US" altLang="zh-CN" sz="2400" spc="-25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factors</a:t>
            </a:r>
            <a:r>
              <a:rPr lang="en-US" altLang="zh-CN" sz="2400" spc="-14" dirty="0">
                <a:solidFill>
                  <a:srgbClr val="0099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which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the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2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conformation</a:t>
            </a:r>
            <a:r>
              <a:rPr lang="en-US" altLang="zh-CN" sz="2400" spc="5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depends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1" name="Text Box431"/>
          <p:cNvSpPr txBox="1"/>
          <p:nvPr/>
        </p:nvSpPr>
        <p:spPr>
          <a:xfrm>
            <a:off x="415138" y="2146757"/>
            <a:ext cx="4194962" cy="33741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7"/>
              </a:lnSpc>
            </a:pP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1)</a:t>
            </a:r>
            <a:r>
              <a:rPr lang="en-US" altLang="zh-CN" sz="2400" spc="10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Ionic</a:t>
            </a:r>
            <a:r>
              <a:rPr lang="en-US" altLang="zh-CN" sz="2400" spc="-26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or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hydration</a:t>
            </a:r>
            <a:r>
              <a:rPr lang="en-US" altLang="zh-CN" sz="2400" spc="-26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environment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2" name="Text Box432"/>
          <p:cNvSpPr txBox="1"/>
          <p:nvPr/>
        </p:nvSpPr>
        <p:spPr>
          <a:xfrm>
            <a:off x="415138" y="2512246"/>
            <a:ext cx="2414829" cy="3377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9"/>
              </a:lnSpc>
            </a:pP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2)</a:t>
            </a:r>
            <a:r>
              <a:rPr lang="en-US" altLang="zh-CN" sz="2400" spc="10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3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16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sequences.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3" name="Text Box433"/>
          <p:cNvSpPr txBox="1"/>
          <p:nvPr/>
        </p:nvSpPr>
        <p:spPr>
          <a:xfrm>
            <a:off x="415138" y="2878531"/>
            <a:ext cx="3874617" cy="33741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57"/>
              </a:lnSpc>
            </a:pP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3)</a:t>
            </a:r>
            <a:r>
              <a:rPr lang="en-US" altLang="zh-CN" sz="2400" spc="10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Presence</a:t>
            </a:r>
            <a:r>
              <a:rPr lang="en-US" altLang="zh-CN" sz="2400" spc="-2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specific</a:t>
            </a:r>
            <a:r>
              <a:rPr lang="en-US" altLang="zh-CN" sz="2400" spc="-28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C000"/>
                </a:solidFill>
                <a:latin typeface="Times New Roman"/>
                <a:ea typeface="Times New Roman"/>
                <a:cs typeface="Times New Roman"/>
              </a:rPr>
              <a:t>proteins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34" name="Text Box434"/>
          <p:cNvSpPr txBox="1"/>
          <p:nvPr/>
        </p:nvSpPr>
        <p:spPr>
          <a:xfrm>
            <a:off x="415138" y="4341826"/>
            <a:ext cx="7993430" cy="70317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768"/>
              </a:lnSpc>
            </a:pP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living</a:t>
            </a:r>
            <a:r>
              <a:rPr lang="en-US" altLang="zh-CN" sz="2400" spc="-1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cell,</a:t>
            </a:r>
            <a:r>
              <a:rPr lang="en-US" altLang="zh-CN" sz="2400" spc="-3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DNA</a:t>
            </a:r>
            <a:r>
              <a:rPr lang="en-US" altLang="zh-CN" sz="2400" spc="-10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is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Mixture</a:t>
            </a:r>
            <a:r>
              <a:rPr lang="en-US" altLang="zh-CN" sz="2400" spc="-3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spc="473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A-&amp;</a:t>
            </a:r>
            <a:r>
              <a:rPr lang="en-US" altLang="zh-CN" sz="2400" spc="-8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B-DNA</a:t>
            </a:r>
            <a:r>
              <a:rPr lang="en-US" altLang="zh-CN" sz="2400" spc="48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conformation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with</a:t>
            </a:r>
            <a:r>
              <a:rPr lang="en-US" altLang="zh-CN" sz="2400" spc="-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a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few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regions</a:t>
            </a:r>
            <a:r>
              <a:rPr lang="en-US" altLang="zh-CN" sz="2400" spc="-17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2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capable</a:t>
            </a:r>
            <a:r>
              <a:rPr lang="en-US" altLang="zh-CN" sz="2400" spc="-26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of</a:t>
            </a:r>
            <a:r>
              <a:rPr lang="en-US" altLang="zh-CN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-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forming</a:t>
            </a:r>
            <a:r>
              <a:rPr lang="en-US" altLang="zh-CN" sz="2400" spc="14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spc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</a:rPr>
              <a:t>Z-DNA</a:t>
            </a:r>
            <a:endParaRPr lang="en-US" altLang="zh-CN" sz="24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14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143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144" name="Path144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45" name="Path145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46" name="Path146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47" name="Path147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48" name="Text Box148"/>
          <p:cNvSpPr txBox="1"/>
          <p:nvPr/>
        </p:nvSpPr>
        <p:spPr>
          <a:xfrm>
            <a:off x="1940560" y="92101"/>
            <a:ext cx="5321504" cy="42458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343"/>
              </a:lnSpc>
            </a:pPr>
            <a:r>
              <a:rPr lang="en-US" altLang="zh-CN" sz="24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Nucleoside</a:t>
            </a:r>
            <a:r>
              <a:rPr lang="en-US" altLang="zh-CN" sz="2400" b="1" spc="9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2400" b="1" spc="-5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base</a:t>
            </a:r>
            <a:r>
              <a:rPr lang="en-US" altLang="zh-CN" sz="24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analogs</a:t>
            </a:r>
            <a:r>
              <a:rPr lang="en-US" altLang="zh-CN" sz="24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can</a:t>
            </a:r>
            <a:r>
              <a:rPr lang="en-US" altLang="zh-CN" sz="2400" b="1" spc="7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be</a:t>
            </a:r>
            <a:endParaRPr lang="en-US" altLang="zh-CN" sz="24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49" name="Text Box149"/>
          <p:cNvSpPr txBox="1"/>
          <p:nvPr/>
        </p:nvSpPr>
        <p:spPr>
          <a:xfrm>
            <a:off x="1616710" y="457860"/>
            <a:ext cx="6101183" cy="42458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343"/>
              </a:lnSpc>
            </a:pPr>
            <a:r>
              <a:rPr lang="en-US" altLang="zh-CN" sz="24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used</a:t>
            </a:r>
            <a:r>
              <a:rPr lang="en-US" altLang="zh-CN" sz="24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4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as</a:t>
            </a:r>
            <a:r>
              <a:rPr lang="en-US" altLang="zh-CN" sz="2400" b="1" spc="-1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anti-cancer</a:t>
            </a:r>
            <a:r>
              <a:rPr lang="en-US" altLang="zh-CN" sz="24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24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anti-virus</a:t>
            </a:r>
            <a:r>
              <a:rPr lang="en-US" altLang="zh-CN" sz="2400" b="1" spc="-14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drugs</a:t>
            </a:r>
            <a:endParaRPr lang="en-US" altLang="zh-CN" sz="24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50" name="Text Box150"/>
          <p:cNvSpPr txBox="1"/>
          <p:nvPr/>
        </p:nvSpPr>
        <p:spPr>
          <a:xfrm>
            <a:off x="5652770" y="1604772"/>
            <a:ext cx="2885034" cy="39685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25"/>
              </a:lnSpc>
            </a:pPr>
            <a:r>
              <a:rPr lang="en-US" altLang="zh-CN" sz="2800" spc="0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Anticancer</a:t>
            </a:r>
            <a:r>
              <a:rPr lang="en-US" altLang="zh-CN" sz="2800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0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agents</a:t>
            </a:r>
            <a:endParaRPr lang="en-US" altLang="zh-CN" sz="2800">
              <a:latin typeface="Arial"/>
              <a:ea typeface="Arial"/>
              <a:cs typeface="Arial"/>
            </a:endParaRPr>
          </a:p>
        </p:txBody>
      </p:sp>
      <p:sp>
        <p:nvSpPr>
          <p:cNvPr id="151" name="Text Box151"/>
          <p:cNvSpPr txBox="1"/>
          <p:nvPr/>
        </p:nvSpPr>
        <p:spPr>
          <a:xfrm>
            <a:off x="703580" y="2590546"/>
            <a:ext cx="493928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spc="-1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5-Fluorouracil</a:t>
            </a:r>
            <a:r>
              <a:rPr lang="en-US" altLang="zh-CN" sz="2400" spc="4475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1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6-Mercaptopurine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52" name="Text Box152"/>
          <p:cNvSpPr txBox="1"/>
          <p:nvPr/>
        </p:nvSpPr>
        <p:spPr>
          <a:xfrm>
            <a:off x="5652770" y="4347972"/>
            <a:ext cx="3200096" cy="39685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25"/>
              </a:lnSpc>
            </a:pPr>
            <a:r>
              <a:rPr lang="en-US" altLang="zh-CN" sz="2800" spc="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Antiretroviral</a:t>
            </a:r>
            <a:r>
              <a:rPr lang="en-US" altLang="zh-CN" sz="280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agents</a:t>
            </a:r>
            <a:endParaRPr lang="en-US" altLang="zh-CN" sz="2800">
              <a:latin typeface="Arial"/>
              <a:ea typeface="Arial"/>
              <a:cs typeface="Arial"/>
            </a:endParaRPr>
          </a:p>
        </p:txBody>
      </p:sp>
      <p:sp>
        <p:nvSpPr>
          <p:cNvPr id="153" name="Text Box153"/>
          <p:cNvSpPr txBox="1"/>
          <p:nvPr/>
        </p:nvSpPr>
        <p:spPr>
          <a:xfrm>
            <a:off x="779780" y="6248146"/>
            <a:ext cx="4722368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spc="-1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Azidothymidine</a:t>
            </a:r>
            <a:r>
              <a:rPr lang="en-US" altLang="zh-CN" sz="2400" spc="3732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spc="-4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Dideoxyinosine</a:t>
            </a:r>
            <a:endParaRPr lang="en-US" altLang="zh-CN">
              <a:latin typeface="Arial"/>
              <a:ea typeface="Arial"/>
              <a:cs typeface="Arial"/>
            </a:endParaRPr>
          </a:p>
        </p:txBody>
      </p:sp>
      <p:sp>
        <p:nvSpPr>
          <p:cNvPr id="154" name="Text Box154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55" name="Text Box155"/>
          <p:cNvSpPr txBox="1"/>
          <p:nvPr/>
        </p:nvSpPr>
        <p:spPr>
          <a:xfrm>
            <a:off x="8851900" y="6648323"/>
            <a:ext cx="10160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9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ath15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57" name="Path15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158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159" name="Path159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0" name="Path160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1" name="Path161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62" name="Path162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63" name="Text Box163"/>
          <p:cNvSpPr txBox="1"/>
          <p:nvPr/>
        </p:nvSpPr>
        <p:spPr>
          <a:xfrm>
            <a:off x="2745740" y="1371854"/>
            <a:ext cx="3691636" cy="70764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5572"/>
              </a:lnSpc>
            </a:pPr>
            <a:r>
              <a:rPr lang="en-US" altLang="zh-CN" sz="4000" b="1" spc="-4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40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000" b="1" spc="-3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structure</a:t>
            </a:r>
            <a:endParaRPr lang="en-US" altLang="zh-CN" sz="40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64" name="Text Box164"/>
          <p:cNvSpPr txBox="1"/>
          <p:nvPr/>
        </p:nvSpPr>
        <p:spPr>
          <a:xfrm>
            <a:off x="2680970" y="2906167"/>
            <a:ext cx="362001" cy="40599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97"/>
              </a:lnSpc>
            </a:pPr>
            <a:r>
              <a:rPr lang="en-US" altLang="zh-CN" sz="3200" spc="211" dirty="0">
                <a:solidFill>
                  <a:srgbClr val="000000"/>
                </a:solidFill>
                <a:latin typeface="Segoe UI Symbol"/>
                <a:ea typeface="Segoe UI Symbol"/>
                <a:cs typeface="Segoe UI Symbol"/>
              </a:rPr>
              <a:t></a:t>
            </a:r>
            <a:endParaRPr lang="en-US" altLang="zh-CN" sz="320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165" name="Text Box165"/>
          <p:cNvSpPr txBox="1"/>
          <p:nvPr/>
        </p:nvSpPr>
        <p:spPr>
          <a:xfrm>
            <a:off x="2680970" y="3881526"/>
            <a:ext cx="362001" cy="40599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97"/>
              </a:lnSpc>
            </a:pPr>
            <a:r>
              <a:rPr lang="en-US" altLang="zh-CN" sz="3200" spc="211" dirty="0">
                <a:solidFill>
                  <a:srgbClr val="000000"/>
                </a:solidFill>
                <a:latin typeface="Segoe UI Symbol"/>
                <a:ea typeface="Segoe UI Symbol"/>
                <a:cs typeface="Segoe UI Symbol"/>
              </a:rPr>
              <a:t></a:t>
            </a:r>
            <a:endParaRPr lang="en-US" altLang="zh-CN" sz="320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166" name="Text Box166"/>
          <p:cNvSpPr txBox="1"/>
          <p:nvPr/>
        </p:nvSpPr>
        <p:spPr>
          <a:xfrm>
            <a:off x="2680970" y="4856887"/>
            <a:ext cx="362001" cy="40599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97"/>
              </a:lnSpc>
            </a:pPr>
            <a:r>
              <a:rPr lang="en-US" altLang="zh-CN" sz="3200" spc="211" dirty="0">
                <a:solidFill>
                  <a:srgbClr val="000000"/>
                </a:solidFill>
                <a:latin typeface="Segoe UI Symbol"/>
                <a:ea typeface="Segoe UI Symbol"/>
                <a:cs typeface="Segoe UI Symbol"/>
              </a:rPr>
              <a:t></a:t>
            </a:r>
            <a:endParaRPr lang="en-US" altLang="zh-CN" sz="320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167" name="Text Box167"/>
          <p:cNvSpPr txBox="1"/>
          <p:nvPr/>
        </p:nvSpPr>
        <p:spPr>
          <a:xfrm>
            <a:off x="3182620" y="2824937"/>
            <a:ext cx="3529076" cy="56611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458"/>
              </a:lnSpc>
            </a:pPr>
            <a:r>
              <a:rPr lang="en-US" altLang="zh-CN" sz="3200" b="1" spc="-3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Primary</a:t>
            </a:r>
            <a:r>
              <a:rPr lang="en-US" altLang="zh-CN" sz="3200" b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structure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68" name="Text Box168"/>
          <p:cNvSpPr txBox="1"/>
          <p:nvPr/>
        </p:nvSpPr>
        <p:spPr>
          <a:xfrm>
            <a:off x="3182620" y="3799027"/>
            <a:ext cx="4071214" cy="56611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458"/>
              </a:lnSpc>
            </a:pPr>
            <a:r>
              <a:rPr lang="en-US" altLang="zh-CN" sz="3200" b="1" spc="-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Secondary</a:t>
            </a:r>
            <a:r>
              <a:rPr lang="en-US" altLang="zh-CN" sz="3200" b="1" spc="-8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structure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69" name="Text Box169"/>
          <p:cNvSpPr txBox="1"/>
          <p:nvPr/>
        </p:nvSpPr>
        <p:spPr>
          <a:xfrm>
            <a:off x="3182620" y="4774388"/>
            <a:ext cx="3699764" cy="56611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458"/>
              </a:lnSpc>
            </a:pPr>
            <a:r>
              <a:rPr lang="en-US" altLang="zh-CN" sz="3200" b="1" spc="-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Tertiary</a:t>
            </a:r>
            <a:r>
              <a:rPr lang="en-US" altLang="zh-CN" sz="3200" b="1" spc="7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-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structure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70" name="Text Box170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71" name="Text Box171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10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7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173"/>
          <p:cNvGrpSpPr/>
          <p:nvPr/>
        </p:nvGrpSpPr>
        <p:grpSpPr>
          <a:xfrm>
            <a:off x="1652728" y="2527300"/>
            <a:ext cx="4195622" cy="3441700"/>
            <a:chOff x="1652728" y="2527300"/>
            <a:chExt cx="4195622" cy="3441700"/>
          </a:xfrm>
        </p:grpSpPr>
        <p:sp>
          <p:nvSpPr>
            <p:cNvPr id="174" name="Path174"/>
            <p:cNvSpPr/>
            <p:nvPr/>
          </p:nvSpPr>
          <p:spPr>
            <a:xfrm>
              <a:off x="1652728" y="3195778"/>
              <a:ext cx="1267814" cy="1267815"/>
            </a:xfrm>
            <a:custGeom>
              <a:avLst/>
              <a:gdLst/>
              <a:ahLst/>
              <a:cxnLst/>
              <a:rect l="l" t="t" r="r" b="b"/>
              <a:pathLst>
                <a:path w="1267814" h="1267815">
                  <a:moveTo>
                    <a:pt x="80822" y="80822"/>
                  </a:moveTo>
                  <a:lnTo>
                    <a:pt x="1186992" y="1186992"/>
                  </a:lnTo>
                </a:path>
              </a:pathLst>
            </a:custGeom>
            <a:solidFill>
              <a:srgbClr val="595959">
                <a:alpha val="0"/>
              </a:srgbClr>
            </a:solidFill>
            <a:ln w="30480" cap="sq">
              <a:solidFill>
                <a:srgbClr val="0000FF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75" name="Path175"/>
            <p:cNvSpPr/>
            <p:nvPr/>
          </p:nvSpPr>
          <p:spPr>
            <a:xfrm>
              <a:off x="2771140" y="4312920"/>
              <a:ext cx="181610" cy="182880"/>
            </a:xfrm>
            <a:custGeom>
              <a:avLst/>
              <a:gdLst/>
              <a:ahLst/>
              <a:cxnLst/>
              <a:rect l="l" t="t" r="r" b="b"/>
              <a:pathLst>
                <a:path w="181610" h="182880">
                  <a:moveTo>
                    <a:pt x="181610" y="182880"/>
                  </a:moveTo>
                  <a:lnTo>
                    <a:pt x="0" y="121920"/>
                  </a:lnTo>
                  <a:lnTo>
                    <a:pt x="120650" y="0"/>
                  </a:lnTo>
                  <a:lnTo>
                    <a:pt x="181610" y="182880"/>
                  </a:lnTo>
                  <a:close/>
                </a:path>
              </a:pathLst>
            </a:custGeom>
            <a:solidFill>
              <a:srgbClr val="0000FF">
                <a:alpha val="100000"/>
              </a:srgbClr>
            </a:solidFill>
            <a:ln w="0" cap="sq">
              <a:solidFill>
                <a:srgbClr val="0000FF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76" name="Path176"/>
            <p:cNvSpPr/>
            <p:nvPr/>
          </p:nvSpPr>
          <p:spPr>
            <a:xfrm>
              <a:off x="4800600" y="5194300"/>
              <a:ext cx="1047750" cy="774700"/>
            </a:xfrm>
            <a:custGeom>
              <a:avLst/>
              <a:gdLst/>
              <a:ahLst/>
              <a:cxnLst/>
              <a:rect l="l" t="t" r="r" b="b"/>
              <a:pathLst>
                <a:path w="1047750" h="774700">
                  <a:moveTo>
                    <a:pt x="523240" y="774700"/>
                  </a:moveTo>
                  <a:lnTo>
                    <a:pt x="0" y="774700"/>
                  </a:lnTo>
                  <a:lnTo>
                    <a:pt x="0" y="0"/>
                  </a:lnTo>
                  <a:lnTo>
                    <a:pt x="1047750" y="0"/>
                  </a:lnTo>
                  <a:lnTo>
                    <a:pt x="1047750" y="774700"/>
                  </a:lnTo>
                  <a:lnTo>
                    <a:pt x="523240" y="77470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0" cap="sq">
              <a:solidFill>
                <a:srgbClr val="FF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77" name="Path177"/>
            <p:cNvSpPr/>
            <p:nvPr/>
          </p:nvSpPr>
          <p:spPr>
            <a:xfrm>
              <a:off x="3543300" y="3873500"/>
              <a:ext cx="1003300" cy="781050"/>
            </a:xfrm>
            <a:custGeom>
              <a:avLst/>
              <a:gdLst/>
              <a:ahLst/>
              <a:cxnLst/>
              <a:rect l="l" t="t" r="r" b="b"/>
              <a:pathLst>
                <a:path w="1003300" h="781050">
                  <a:moveTo>
                    <a:pt x="501650" y="781050"/>
                  </a:moveTo>
                  <a:lnTo>
                    <a:pt x="0" y="781050"/>
                  </a:lnTo>
                  <a:lnTo>
                    <a:pt x="0" y="0"/>
                  </a:lnTo>
                  <a:lnTo>
                    <a:pt x="1003300" y="0"/>
                  </a:lnTo>
                  <a:lnTo>
                    <a:pt x="1003300" y="781050"/>
                  </a:lnTo>
                  <a:lnTo>
                    <a:pt x="501650" y="78105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0" cap="sq">
              <a:solidFill>
                <a:srgbClr val="FF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78" name="Path178"/>
            <p:cNvSpPr/>
            <p:nvPr/>
          </p:nvSpPr>
          <p:spPr>
            <a:xfrm>
              <a:off x="2305050" y="2527300"/>
              <a:ext cx="990600" cy="806450"/>
            </a:xfrm>
            <a:custGeom>
              <a:avLst/>
              <a:gdLst/>
              <a:ahLst/>
              <a:cxnLst/>
              <a:rect l="l" t="t" r="r" b="b"/>
              <a:pathLst>
                <a:path w="990600" h="806450">
                  <a:moveTo>
                    <a:pt x="495300" y="806450"/>
                  </a:moveTo>
                  <a:lnTo>
                    <a:pt x="0" y="806450"/>
                  </a:lnTo>
                  <a:lnTo>
                    <a:pt x="0" y="0"/>
                  </a:lnTo>
                  <a:lnTo>
                    <a:pt x="990600" y="0"/>
                  </a:lnTo>
                  <a:lnTo>
                    <a:pt x="990600" y="806450"/>
                  </a:lnTo>
                  <a:lnTo>
                    <a:pt x="495300" y="806450"/>
                  </a:lnTo>
                  <a:close/>
                </a:path>
              </a:pathLst>
            </a:custGeom>
            <a:solidFill>
              <a:srgbClr val="FF0000">
                <a:alpha val="100000"/>
              </a:srgbClr>
            </a:solidFill>
            <a:ln w="0" cap="sq">
              <a:solidFill>
                <a:srgbClr val="FF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grpSp>
        <p:nvGrpSpPr>
          <p:cNvPr id="3" name="Group179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180" name="Path180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81" name="Path181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82" name="Path182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83" name="Path183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184" name="Text Box184"/>
          <p:cNvSpPr txBox="1"/>
          <p:nvPr/>
        </p:nvSpPr>
        <p:spPr>
          <a:xfrm>
            <a:off x="4325620" y="467919"/>
            <a:ext cx="4415180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b="1" spc="-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8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primary</a:t>
            </a:r>
            <a:r>
              <a:rPr lang="en-US" altLang="zh-CN" sz="28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structure</a:t>
            </a:r>
            <a:r>
              <a:rPr lang="en-US" altLang="zh-CN" sz="2800" b="1" spc="-1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of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85" name="Text Box185"/>
          <p:cNvSpPr txBox="1"/>
          <p:nvPr/>
        </p:nvSpPr>
        <p:spPr>
          <a:xfrm>
            <a:off x="4709160" y="894639"/>
            <a:ext cx="3649929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b="1" spc="-6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2800" b="1" spc="-9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is</a:t>
            </a:r>
            <a:r>
              <a:rPr lang="en-US" altLang="zh-CN" sz="2800" b="1" spc="-1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800" b="1" spc="-1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sequence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186" name="Text Box186"/>
          <p:cNvSpPr txBox="1"/>
          <p:nvPr/>
        </p:nvSpPr>
        <p:spPr>
          <a:xfrm>
            <a:off x="318770" y="1447546"/>
            <a:ext cx="918972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b="1" spc="0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5’</a:t>
            </a:r>
            <a:r>
              <a:rPr lang="en-US" altLang="zh-CN" sz="2400" b="1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b="1" spc="0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end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87" name="Text Box187"/>
          <p:cNvSpPr txBox="1"/>
          <p:nvPr/>
        </p:nvSpPr>
        <p:spPr>
          <a:xfrm>
            <a:off x="1386840" y="2895346"/>
            <a:ext cx="29169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b="1" spc="-5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5</a:t>
            </a:r>
            <a:r>
              <a:rPr lang="en-US" altLang="zh-CN" sz="2400" b="1" spc="0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’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88" name="Text Box188"/>
          <p:cNvSpPr txBox="1"/>
          <p:nvPr/>
        </p:nvSpPr>
        <p:spPr>
          <a:xfrm>
            <a:off x="3078480" y="4495546"/>
            <a:ext cx="291694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b="1" spc="-5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3</a:t>
            </a:r>
            <a:r>
              <a:rPr lang="en-US" altLang="zh-CN" sz="2400" b="1" spc="0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’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89" name="Text Box189"/>
          <p:cNvSpPr txBox="1"/>
          <p:nvPr/>
        </p:nvSpPr>
        <p:spPr>
          <a:xfrm>
            <a:off x="2025650" y="5257546"/>
            <a:ext cx="2337816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b="1" spc="-2" dirty="0">
                <a:solidFill>
                  <a:srgbClr val="FF3300"/>
                </a:solidFill>
                <a:latin typeface="Arial"/>
                <a:ea typeface="Arial"/>
                <a:cs typeface="Arial"/>
              </a:rPr>
              <a:t>Phosphodiester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90" name="Text Box190"/>
          <p:cNvSpPr txBox="1"/>
          <p:nvPr/>
        </p:nvSpPr>
        <p:spPr>
          <a:xfrm>
            <a:off x="2651760" y="5623306"/>
            <a:ext cx="1087831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b="1" spc="0" dirty="0">
                <a:solidFill>
                  <a:srgbClr val="FF3300"/>
                </a:solidFill>
                <a:latin typeface="Arial"/>
                <a:ea typeface="Arial"/>
                <a:cs typeface="Arial"/>
              </a:rPr>
              <a:t>linkage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91" name="Text Box191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192" name="Text Box192"/>
          <p:cNvSpPr txBox="1"/>
          <p:nvPr/>
        </p:nvSpPr>
        <p:spPr>
          <a:xfrm>
            <a:off x="6770370" y="6400546"/>
            <a:ext cx="917752" cy="34015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678"/>
              </a:lnSpc>
            </a:pPr>
            <a:r>
              <a:rPr lang="en-US" altLang="zh-CN" sz="2400" b="1" spc="0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3’</a:t>
            </a:r>
            <a:r>
              <a:rPr lang="en-US" altLang="zh-CN" sz="2400" b="1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400" b="1" spc="-3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end</a:t>
            </a:r>
            <a:endParaRPr lang="en-US" altLang="zh-CN" sz="2400">
              <a:latin typeface="Arial"/>
              <a:ea typeface="Arial"/>
              <a:cs typeface="Arial"/>
            </a:endParaRPr>
          </a:p>
        </p:txBody>
      </p:sp>
      <p:sp>
        <p:nvSpPr>
          <p:cNvPr id="193" name="Text Box193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11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IN" b="1" dirty="0" smtClean="0"/>
              <a:t>Section 4: Plant and Animal Biotechnology </a:t>
            </a:r>
          </a:p>
          <a:p>
            <a:pPr algn="just"/>
            <a:r>
              <a:rPr lang="en-IN" dirty="0" err="1" smtClean="0"/>
              <a:t>Totipotency</a:t>
            </a:r>
            <a:r>
              <a:rPr lang="en-IN" dirty="0" smtClean="0"/>
              <a:t>; Regeneration of plants; Plant growth regulators and elicitors; Tissue culture and Cell suspension culture system: methodology, kinetics of growth and, nutrient optimization; Production of secondary metabolites by plant suspension cultures; Hairy root culture; transgenic plants; Plant products of industrial importance </a:t>
            </a:r>
          </a:p>
          <a:p>
            <a:pPr algn="just"/>
            <a:r>
              <a:rPr lang="en-IN" dirty="0" smtClean="0"/>
              <a:t>Animal cell culture; media composition and growth conditions; Animal cell and tissue preservation; Anchorage and non-anchorage dependent cell culture; Kinetics of cell growth; Micro &amp; macro-carrier culture; </a:t>
            </a:r>
            <a:r>
              <a:rPr lang="en-IN" dirty="0" err="1" smtClean="0"/>
              <a:t>Hybridoma</a:t>
            </a:r>
            <a:r>
              <a:rPr lang="en-IN" dirty="0" smtClean="0"/>
              <a:t> technology; Stem cell technology; Animal cloning; Transgenic animals (</a:t>
            </a:r>
            <a:r>
              <a:rPr lang="en-IN" sz="4000" b="1" dirty="0" err="1" smtClean="0"/>
              <a:t>Chawla</a:t>
            </a:r>
            <a:r>
              <a:rPr lang="en-IN" sz="4000" b="1" dirty="0" smtClean="0"/>
              <a:t> HS, Plant Biotechnology: A Practical Approach</a:t>
            </a:r>
            <a:br>
              <a:rPr lang="en-IN" sz="4000" b="1" dirty="0" smtClean="0"/>
            </a:br>
            <a:r>
              <a:rPr lang="en-IN" sz="4000" b="1" dirty="0" smtClean="0"/>
              <a:t>Carl </a:t>
            </a:r>
            <a:r>
              <a:rPr lang="en-IN" sz="4000" b="1" dirty="0" err="1" smtClean="0"/>
              <a:t>Pinkert</a:t>
            </a:r>
            <a:r>
              <a:rPr lang="en-IN" sz="4000" b="1" dirty="0" smtClean="0"/>
              <a:t> Transgenic Animal Technology: A Laboratory Handbook</a:t>
            </a:r>
            <a:r>
              <a:rPr lang="en-IN" dirty="0" smtClean="0"/>
              <a:t>).</a:t>
            </a:r>
            <a:endParaRPr lang="en-IN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ath194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195" name="Path195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196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197" name="Path197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98" name="Path198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199" name="Path199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00" name="Path200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201" name="Image20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533400"/>
              <a:ext cx="8535670" cy="2725420"/>
            </a:xfrm>
            <a:prstGeom prst="rect">
              <a:avLst/>
            </a:prstGeom>
            <a:noFill/>
          </p:spPr>
        </p:pic>
      </p:grpSp>
      <p:sp>
        <p:nvSpPr>
          <p:cNvPr id="202" name="Text Box202"/>
          <p:cNvSpPr txBox="1"/>
          <p:nvPr/>
        </p:nvSpPr>
        <p:spPr>
          <a:xfrm>
            <a:off x="1080770" y="3505556"/>
            <a:ext cx="6948221" cy="118551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667"/>
              </a:lnSpc>
            </a:pPr>
            <a:r>
              <a:rPr lang="en-US" altLang="zh-CN" sz="3600" spc="-2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Traditionally,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3600" spc="8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2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3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sequence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is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2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drawn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2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from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6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5</a:t>
            </a:r>
            <a:r>
              <a:rPr lang="en-US" altLang="zh-CN" sz="3600" spc="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’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4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to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3’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28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end.</a:t>
            </a:r>
            <a:endParaRPr lang="en-US" altLang="zh-CN" sz="36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03" name="Text Box203"/>
          <p:cNvSpPr txBox="1"/>
          <p:nvPr/>
        </p:nvSpPr>
        <p:spPr>
          <a:xfrm>
            <a:off x="1080770" y="5133696"/>
            <a:ext cx="6353860" cy="118551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667"/>
              </a:lnSpc>
            </a:pPr>
            <a:r>
              <a:rPr lang="en-US" altLang="zh-CN" sz="3600" spc="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3600" spc="-12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2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shorthand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1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notation</a:t>
            </a:r>
            <a:r>
              <a:rPr lang="en-US" altLang="zh-CN" sz="3600" spc="-6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2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for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4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this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3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sequence</a:t>
            </a:r>
            <a:r>
              <a:rPr lang="en-US" altLang="zh-CN" sz="360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is</a:t>
            </a:r>
            <a:r>
              <a:rPr lang="en-US" altLang="zh-CN" sz="3600" spc="10" dirty="0">
                <a:solidFill>
                  <a:srgbClr val="00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ACGTA</a:t>
            </a:r>
            <a:endParaRPr lang="en-US" altLang="zh-CN" sz="36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04" name="Text Box204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05" name="Text Box205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12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ath20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07" name="Path20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208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209" name="Path209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10" name="Path210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11" name="Path211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12" name="Path212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213" name="Image21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300" y="1598930"/>
              <a:ext cx="6883400" cy="4526280"/>
            </a:xfrm>
            <a:prstGeom prst="rect">
              <a:avLst/>
            </a:prstGeom>
            <a:noFill/>
          </p:spPr>
        </p:pic>
      </p:grpSp>
      <p:sp>
        <p:nvSpPr>
          <p:cNvPr id="214" name="Text Box214"/>
          <p:cNvSpPr txBox="1"/>
          <p:nvPr/>
        </p:nvSpPr>
        <p:spPr>
          <a:xfrm>
            <a:off x="502920" y="-191592"/>
            <a:ext cx="7371676" cy="141476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5570"/>
              </a:lnSpc>
            </a:pPr>
            <a:r>
              <a:rPr lang="en-US" altLang="zh-CN" sz="4300" b="1" spc="-4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4300" b="1" spc="-6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300" b="1" spc="-4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secondary</a:t>
            </a:r>
            <a:r>
              <a:rPr lang="en-US" altLang="zh-CN" sz="4300" b="1" spc="-15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300" b="1" spc="-3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structure</a:t>
            </a:r>
            <a:r>
              <a:rPr lang="en-US" altLang="zh-CN" sz="4300" b="1" spc="-5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300" b="1" spc="-7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43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300" b="1" spc="-6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43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3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is</a:t>
            </a:r>
            <a:r>
              <a:rPr lang="en-US" altLang="zh-CN" sz="4300" b="1" spc="-1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3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4300" b="1" spc="-1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300" b="1" spc="-5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double </a:t>
            </a:r>
            <a:r>
              <a:rPr lang="en-US" altLang="zh-CN" sz="4300" b="1" spc="-4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helix</a:t>
            </a:r>
            <a:endParaRPr lang="en-US" altLang="zh-CN" sz="43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15" name="Text Box215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16" name="Text Box216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13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ath217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18" name="Path218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219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220" name="Path220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21" name="Path221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22" name="Path222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23" name="Path223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224" name="Image22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" y="379730"/>
              <a:ext cx="2998470" cy="6334760"/>
            </a:xfrm>
            <a:prstGeom prst="rect">
              <a:avLst/>
            </a:prstGeom>
            <a:noFill/>
          </p:spPr>
        </p:pic>
      </p:grpSp>
      <p:sp>
        <p:nvSpPr>
          <p:cNvPr id="225" name="Text Box225"/>
          <p:cNvSpPr txBox="1"/>
          <p:nvPr/>
        </p:nvSpPr>
        <p:spPr>
          <a:xfrm>
            <a:off x="3754120" y="975919"/>
            <a:ext cx="4814520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800" b="1" spc="-1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secondary</a:t>
            </a:r>
            <a:r>
              <a:rPr lang="en-US" altLang="zh-CN" sz="28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structure</a:t>
            </a:r>
            <a:r>
              <a:rPr lang="en-US" altLang="zh-CN" sz="2800" b="1" spc="-6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3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of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26" name="Text Box226"/>
          <p:cNvSpPr txBox="1"/>
          <p:nvPr/>
        </p:nvSpPr>
        <p:spPr>
          <a:xfrm>
            <a:off x="5741670" y="1402639"/>
            <a:ext cx="841401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b="1" spc="-7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DNA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27" name="Text Box227"/>
          <p:cNvSpPr txBox="1"/>
          <p:nvPr/>
        </p:nvSpPr>
        <p:spPr>
          <a:xfrm>
            <a:off x="3595370" y="2352701"/>
            <a:ext cx="5358690" cy="79034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12"/>
              </a:lnSpc>
            </a:pP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Two</a:t>
            </a:r>
            <a:r>
              <a:rPr lang="en-US" altLang="zh-CN" sz="2400" b="1" spc="-6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anti-parallel</a:t>
            </a:r>
            <a:r>
              <a:rPr lang="en-US" altLang="zh-CN" sz="2400" b="1" spc="6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polynucleotide</a:t>
            </a:r>
            <a:r>
              <a:rPr lang="en-US" altLang="zh-CN" sz="2400" b="1" spc="104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chains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wound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around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400" b="1" spc="-6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same</a:t>
            </a:r>
            <a:r>
              <a:rPr lang="en-US" altLang="zh-CN" sz="2400" b="1" spc="5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3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axis.</a:t>
            </a:r>
            <a:endParaRPr lang="en-US" altLang="zh-CN" sz="24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28" name="Text Box228"/>
          <p:cNvSpPr txBox="1"/>
          <p:nvPr/>
        </p:nvSpPr>
        <p:spPr>
          <a:xfrm>
            <a:off x="3595370" y="3449981"/>
            <a:ext cx="4386073" cy="42458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343"/>
              </a:lnSpc>
            </a:pPr>
            <a:r>
              <a:rPr lang="en-US" altLang="zh-CN" sz="2400" b="1" spc="-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Sugar-phosphate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chains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3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wrap</a:t>
            </a:r>
            <a:endParaRPr lang="en-US" altLang="zh-CN" sz="24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29" name="Text Box229"/>
          <p:cNvSpPr txBox="1"/>
          <p:nvPr/>
        </p:nvSpPr>
        <p:spPr>
          <a:xfrm>
            <a:off x="3595370" y="3815740"/>
            <a:ext cx="3286354" cy="42458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343"/>
              </a:lnSpc>
            </a:pPr>
            <a:r>
              <a:rPr lang="en-US" altLang="zh-CN" sz="24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around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400" b="1" spc="7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periphery.</a:t>
            </a:r>
            <a:endParaRPr lang="en-US" altLang="zh-CN" sz="24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30" name="Text Box230"/>
          <p:cNvSpPr txBox="1"/>
          <p:nvPr/>
        </p:nvSpPr>
        <p:spPr>
          <a:xfrm>
            <a:off x="3595370" y="4547261"/>
            <a:ext cx="5354422" cy="115610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034"/>
              </a:lnSpc>
            </a:pPr>
            <a:r>
              <a:rPr lang="en-US" altLang="zh-CN" sz="24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Bases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5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(A,</a:t>
            </a:r>
            <a:r>
              <a:rPr lang="en-US" altLang="zh-CN" sz="2400" b="1" spc="5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T,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6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C</a:t>
            </a:r>
            <a:r>
              <a:rPr lang="en-US" altLang="zh-CN" sz="2400" b="1" spc="-5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2400" b="1" spc="-5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G)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occupy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core,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forming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complementary</a:t>
            </a:r>
            <a:r>
              <a:rPr lang="en-US" altLang="zh-CN" sz="2400" b="1" spc="1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2400" b="1" spc="-7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·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T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2400" b="1" spc="-5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G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Times New Roman"/>
                <a:ea typeface="Times New Roman"/>
                <a:cs typeface="Times New Roman"/>
              </a:rPr>
              <a:t>·</a:t>
            </a:r>
            <a:r>
              <a:rPr lang="en-US" altLang="zh-CN" sz="2400" b="1" spc="-197" dirty="0">
                <a:solidFill>
                  <a:srgbClr val="CC00CC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C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Watson-Crick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base</a:t>
            </a:r>
            <a:r>
              <a:rPr lang="en-US" altLang="zh-CN" sz="24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pairs.</a:t>
            </a:r>
            <a:endParaRPr lang="en-US" altLang="zh-CN" sz="24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31" name="Text Box231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32" name="Text Box232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14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ath233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34" name="Path234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235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236" name="Path236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37" name="Path237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38" name="Path238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39" name="Path239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240" name="Text Box240"/>
          <p:cNvSpPr txBox="1"/>
          <p:nvPr/>
        </p:nvSpPr>
        <p:spPr>
          <a:xfrm>
            <a:off x="852170" y="1163777"/>
            <a:ext cx="7749944" cy="129636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5104"/>
              </a:lnSpc>
            </a:pPr>
            <a:r>
              <a:rPr lang="en-US" altLang="zh-CN" sz="32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32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32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double</a:t>
            </a:r>
            <a:r>
              <a:rPr lang="en-US" altLang="zh-CN" sz="32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-2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helix</a:t>
            </a:r>
            <a:r>
              <a:rPr lang="en-US" altLang="zh-CN" sz="3200" b="1" spc="1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is</a:t>
            </a:r>
            <a:r>
              <a:rPr lang="en-US" altLang="zh-CN" sz="32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-4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held</a:t>
            </a:r>
            <a:r>
              <a:rPr lang="en-US" altLang="zh-CN" sz="32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together</a:t>
            </a:r>
            <a:r>
              <a:rPr lang="en-US" altLang="zh-CN" sz="32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-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mainly</a:t>
            </a:r>
            <a:r>
              <a:rPr lang="en-US" altLang="zh-CN" sz="3200" b="1" spc="-5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2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by-</a:t>
            </a:r>
            <a:r>
              <a:rPr lang="en-US" altLang="zh-CN" sz="3200" b="1" spc="-8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Hydrogen</a:t>
            </a:r>
            <a:r>
              <a:rPr lang="en-US" altLang="zh-CN" sz="32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bonds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41" name="Text Box241"/>
          <p:cNvSpPr txBox="1"/>
          <p:nvPr/>
        </p:nvSpPr>
        <p:spPr>
          <a:xfrm>
            <a:off x="927100" y="3683407"/>
            <a:ext cx="362001" cy="40599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97"/>
              </a:lnSpc>
            </a:pPr>
            <a:r>
              <a:rPr lang="en-US" altLang="zh-CN" sz="3200" spc="211" dirty="0">
                <a:solidFill>
                  <a:srgbClr val="000000"/>
                </a:solidFill>
                <a:latin typeface="Segoe UI Symbol"/>
                <a:ea typeface="Segoe UI Symbol"/>
                <a:cs typeface="Segoe UI Symbol"/>
              </a:rPr>
              <a:t></a:t>
            </a:r>
            <a:endParaRPr lang="en-US" altLang="zh-CN" sz="320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242" name="Text Box242"/>
          <p:cNvSpPr txBox="1"/>
          <p:nvPr/>
        </p:nvSpPr>
        <p:spPr>
          <a:xfrm>
            <a:off x="927100" y="4414927"/>
            <a:ext cx="362001" cy="405993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97"/>
              </a:lnSpc>
            </a:pPr>
            <a:r>
              <a:rPr lang="en-US" altLang="zh-CN" sz="3200" spc="211" dirty="0">
                <a:solidFill>
                  <a:srgbClr val="000000"/>
                </a:solidFill>
                <a:latin typeface="Segoe UI Symbol"/>
                <a:ea typeface="Segoe UI Symbol"/>
                <a:cs typeface="Segoe UI Symbol"/>
              </a:rPr>
              <a:t></a:t>
            </a:r>
            <a:endParaRPr lang="en-US" altLang="zh-CN" sz="320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243" name="Text Box243"/>
          <p:cNvSpPr txBox="1"/>
          <p:nvPr/>
        </p:nvSpPr>
        <p:spPr>
          <a:xfrm>
            <a:off x="1428750" y="3600907"/>
            <a:ext cx="3601415" cy="56611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458"/>
              </a:lnSpc>
            </a:pPr>
            <a:r>
              <a:rPr lang="en-US" altLang="zh-CN" sz="3200" b="1" spc="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hydrogen</a:t>
            </a:r>
            <a:r>
              <a:rPr lang="en-US" altLang="zh-CN" sz="3200" b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bonding;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44" name="Text Box244"/>
          <p:cNvSpPr txBox="1"/>
          <p:nvPr/>
        </p:nvSpPr>
        <p:spPr>
          <a:xfrm>
            <a:off x="1428750" y="4332427"/>
            <a:ext cx="2689860" cy="56611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458"/>
              </a:lnSpc>
            </a:pPr>
            <a:r>
              <a:rPr lang="en-US" altLang="zh-CN" sz="3200" b="1" spc="-2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base</a:t>
            </a:r>
            <a:r>
              <a:rPr lang="en-US" altLang="zh-CN" sz="3200" b="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-1" dirty="0">
                <a:solidFill>
                  <a:srgbClr val="000000"/>
                </a:solidFill>
                <a:latin typeface="Comic Sans MS"/>
                <a:ea typeface="Comic Sans MS"/>
                <a:cs typeface="Comic Sans MS"/>
              </a:rPr>
              <a:t>stacking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45" name="Text Box245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46" name="Text Box246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15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ath247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48" name="Path248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249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250" name="Path250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51" name="Path251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52" name="Path252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53" name="Path253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254" name="Image25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6530" y="3502660"/>
              <a:ext cx="3303270" cy="2898140"/>
            </a:xfrm>
            <a:prstGeom prst="rect">
              <a:avLst/>
            </a:prstGeom>
            <a:noFill/>
          </p:spPr>
        </p:pic>
      </p:grpSp>
      <p:sp>
        <p:nvSpPr>
          <p:cNvPr id="255" name="Text Box255"/>
          <p:cNvSpPr txBox="1"/>
          <p:nvPr/>
        </p:nvSpPr>
        <p:spPr>
          <a:xfrm>
            <a:off x="2909570" y="386537"/>
            <a:ext cx="2959303" cy="56611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458"/>
              </a:lnSpc>
            </a:pPr>
            <a:r>
              <a:rPr lang="en-US" altLang="zh-CN" sz="32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Hydrogen</a:t>
            </a:r>
            <a:r>
              <a:rPr lang="en-US" altLang="zh-CN" sz="32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-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bond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56" name="Text Box256"/>
          <p:cNvSpPr txBox="1"/>
          <p:nvPr/>
        </p:nvSpPr>
        <p:spPr>
          <a:xfrm>
            <a:off x="469900" y="1257859"/>
            <a:ext cx="8285174" cy="177551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495"/>
              </a:lnSpc>
            </a:pPr>
            <a:r>
              <a:rPr lang="en-US" altLang="zh-CN" sz="28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4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chemical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bond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in</a:t>
            </a:r>
            <a:r>
              <a:rPr lang="en-US" altLang="zh-CN" sz="2800" b="1" spc="-1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which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2800" b="1" spc="-13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hydrogen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atom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one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molecule</a:t>
            </a:r>
            <a:r>
              <a:rPr lang="en-US" altLang="zh-CN" sz="2800" b="1" spc="-13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is</a:t>
            </a:r>
            <a:r>
              <a:rPr lang="en-US" altLang="zh-CN" sz="2800" b="1" spc="-16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attracted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to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an</a:t>
            </a:r>
            <a:r>
              <a:rPr lang="en-US" altLang="zh-CN" sz="2800" b="1" spc="-14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electronegative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atom,</a:t>
            </a:r>
            <a:r>
              <a:rPr lang="en-US" altLang="zh-CN" sz="2800" b="1" spc="-5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4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especially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6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2800" b="1" spc="-19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nitrogen,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oxygen,</a:t>
            </a:r>
            <a:r>
              <a:rPr lang="en-US" altLang="zh-CN" sz="2800" b="1" spc="-1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or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fluorine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atom,</a:t>
            </a:r>
            <a:r>
              <a:rPr lang="en-US" altLang="zh-CN" sz="2800" b="1" spc="-5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usually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b="1" spc="-8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another</a:t>
            </a:r>
            <a:r>
              <a:rPr lang="en-US" altLang="zh-CN" sz="2800" b="1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CC00CC"/>
                </a:solidFill>
                <a:latin typeface="Comic Sans MS"/>
                <a:ea typeface="Comic Sans MS"/>
                <a:cs typeface="Comic Sans MS"/>
              </a:rPr>
              <a:t>molecule.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57" name="Text Box257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58" name="Text Box258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16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25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260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261" name="Path261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62" name="Path262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63" name="Path263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64" name="Path264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265" name="Text Box265"/>
          <p:cNvSpPr txBox="1"/>
          <p:nvPr/>
        </p:nvSpPr>
        <p:spPr>
          <a:xfrm>
            <a:off x="2633980" y="5822341"/>
            <a:ext cx="6501690" cy="79034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12"/>
              </a:lnSpc>
            </a:pPr>
            <a:r>
              <a:rPr lang="en-US" altLang="zh-CN" sz="24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Two</a:t>
            </a:r>
            <a:r>
              <a:rPr lang="en-US" altLang="zh-CN" sz="2400" b="1" spc="-6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hydrogen</a:t>
            </a:r>
            <a:r>
              <a:rPr lang="en-US" altLang="zh-CN" sz="24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2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bonds</a:t>
            </a:r>
            <a:r>
              <a:rPr lang="en-US" altLang="zh-CN" sz="24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between</a:t>
            </a:r>
            <a:r>
              <a:rPr lang="en-US" altLang="zh-CN" sz="2400" b="1" spc="12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2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A:T</a:t>
            </a:r>
            <a:r>
              <a:rPr lang="en-US" altLang="zh-CN" sz="2400" b="1" spc="5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pairs</a:t>
            </a:r>
            <a:r>
              <a:rPr lang="en-US" altLang="zh-CN" sz="2400" b="1" spc="104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Three</a:t>
            </a:r>
            <a:r>
              <a:rPr lang="en-US" altLang="zh-CN" sz="24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hydrogen</a:t>
            </a:r>
            <a:r>
              <a:rPr lang="en-US" altLang="zh-CN" sz="24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2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bonds</a:t>
            </a:r>
            <a:r>
              <a:rPr lang="en-US" altLang="zh-CN" sz="24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between</a:t>
            </a:r>
            <a:r>
              <a:rPr lang="en-US" altLang="zh-CN" sz="24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4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C:</a:t>
            </a:r>
            <a:r>
              <a:rPr lang="en-US" altLang="zh-CN" sz="24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G</a:t>
            </a:r>
            <a:r>
              <a:rPr lang="en-US" altLang="zh-CN" sz="2400" b="1" spc="8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-2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paired</a:t>
            </a:r>
            <a:endParaRPr lang="en-US" altLang="zh-CN" sz="24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66" name="Text Box266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67" name="Text Box267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17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ath26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69" name="Path269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270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271" name="Path271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72" name="Path272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73" name="Path273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74" name="Path274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275" name="Image27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000" y="381000"/>
              <a:ext cx="3162300" cy="6127750"/>
            </a:xfrm>
            <a:prstGeom prst="rect">
              <a:avLst/>
            </a:prstGeom>
            <a:noFill/>
          </p:spPr>
        </p:pic>
      </p:grpSp>
      <p:sp>
        <p:nvSpPr>
          <p:cNvPr id="276" name="Text Box276"/>
          <p:cNvSpPr txBox="1"/>
          <p:nvPr/>
        </p:nvSpPr>
        <p:spPr>
          <a:xfrm>
            <a:off x="4356100" y="1395222"/>
            <a:ext cx="2466847" cy="39685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25"/>
              </a:lnSpc>
            </a:pPr>
            <a:r>
              <a:rPr lang="en-US" altLang="zh-CN" sz="2800" b="1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Base</a:t>
            </a:r>
            <a:r>
              <a:rPr lang="en-US" altLang="zh-CN" sz="2800" b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b="1" spc="-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Stacking</a:t>
            </a:r>
            <a:endParaRPr lang="en-US" altLang="zh-CN" sz="2800">
              <a:latin typeface="Arial"/>
              <a:ea typeface="Arial"/>
              <a:cs typeface="Arial"/>
            </a:endParaRPr>
          </a:p>
        </p:txBody>
      </p:sp>
      <p:sp>
        <p:nvSpPr>
          <p:cNvPr id="277" name="Text Box277"/>
          <p:cNvSpPr txBox="1"/>
          <p:nvPr/>
        </p:nvSpPr>
        <p:spPr>
          <a:xfrm>
            <a:off x="4356100" y="1992122"/>
            <a:ext cx="3534360" cy="99375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12"/>
              </a:lnSpc>
            </a:pP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The</a:t>
            </a:r>
            <a:r>
              <a:rPr lang="en-US" altLang="zh-CN" sz="2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bases</a:t>
            </a:r>
            <a:r>
              <a:rPr lang="en-US" altLang="zh-CN" sz="2800" spc="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in</a:t>
            </a:r>
            <a:r>
              <a:rPr lang="en-US" altLang="zh-CN" sz="2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-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DNA</a:t>
            </a:r>
            <a:r>
              <a:rPr lang="en-US" altLang="zh-CN" sz="2800" spc="-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are</a:t>
            </a:r>
            <a:r>
              <a:rPr lang="en-US" altLang="zh-CN" sz="2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planar</a:t>
            </a:r>
            <a:r>
              <a:rPr lang="en-US" altLang="zh-CN" sz="2800" spc="1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and</a:t>
            </a:r>
            <a:r>
              <a:rPr lang="en-US" altLang="zh-CN" sz="2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have</a:t>
            </a:r>
            <a:r>
              <a:rPr lang="en-US" altLang="zh-CN" sz="2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a</a:t>
            </a:r>
            <a:endParaRPr lang="en-US" altLang="zh-CN" sz="2800">
              <a:latin typeface="Arial"/>
              <a:ea typeface="Arial"/>
              <a:cs typeface="Arial"/>
            </a:endParaRPr>
          </a:p>
        </p:txBody>
      </p:sp>
      <p:sp>
        <p:nvSpPr>
          <p:cNvPr id="278" name="Text Box278"/>
          <p:cNvSpPr txBox="1"/>
          <p:nvPr/>
        </p:nvSpPr>
        <p:spPr>
          <a:xfrm>
            <a:off x="4356100" y="3187192"/>
            <a:ext cx="3158490" cy="39684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25"/>
              </a:lnSpc>
            </a:pPr>
            <a:r>
              <a:rPr lang="en-US" altLang="zh-CN" sz="2800" spc="2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tendency</a:t>
            </a:r>
            <a:r>
              <a:rPr lang="en-US" altLang="zh-CN" sz="2800" spc="-13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to</a:t>
            </a:r>
            <a:r>
              <a:rPr lang="en-US" altLang="zh-CN" sz="2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"stack".</a:t>
            </a:r>
            <a:endParaRPr lang="en-US" altLang="zh-CN" sz="2800">
              <a:latin typeface="Arial"/>
              <a:ea typeface="Arial"/>
              <a:cs typeface="Arial"/>
            </a:endParaRPr>
          </a:p>
        </p:txBody>
      </p:sp>
      <p:sp>
        <p:nvSpPr>
          <p:cNvPr id="279" name="Text Box279"/>
          <p:cNvSpPr txBox="1"/>
          <p:nvPr/>
        </p:nvSpPr>
        <p:spPr>
          <a:xfrm>
            <a:off x="4356100" y="4380993"/>
            <a:ext cx="3498799" cy="39684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25"/>
              </a:lnSpc>
            </a:pP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Major</a:t>
            </a:r>
            <a:r>
              <a:rPr lang="en-US" altLang="zh-CN" sz="2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stacking</a:t>
            </a:r>
            <a:r>
              <a:rPr lang="en-US" altLang="zh-CN" sz="2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forces:</a:t>
            </a:r>
            <a:endParaRPr lang="en-US" altLang="zh-CN" sz="2800">
              <a:latin typeface="Arial"/>
              <a:ea typeface="Arial"/>
              <a:cs typeface="Arial"/>
            </a:endParaRPr>
          </a:p>
        </p:txBody>
      </p:sp>
      <p:sp>
        <p:nvSpPr>
          <p:cNvPr id="280" name="Text Box280"/>
          <p:cNvSpPr txBox="1"/>
          <p:nvPr/>
        </p:nvSpPr>
        <p:spPr>
          <a:xfrm>
            <a:off x="4356100" y="4977893"/>
            <a:ext cx="3998925" cy="99501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17"/>
              </a:lnSpc>
            </a:pPr>
            <a:r>
              <a:rPr lang="en-US" altLang="zh-CN" sz="2800" spc="182" dirty="0">
                <a:solidFill>
                  <a:srgbClr val="FFFFFF"/>
                </a:solidFill>
                <a:latin typeface="Segoe UI Symbol"/>
                <a:ea typeface="Segoe UI Symbol"/>
                <a:cs typeface="Segoe UI Symbol"/>
              </a:rPr>
              <a:t></a:t>
            </a:r>
            <a:r>
              <a:rPr lang="en-US" altLang="zh-CN" sz="2800" spc="-17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hydrophobic</a:t>
            </a:r>
            <a:r>
              <a:rPr lang="en-US" altLang="zh-CN" sz="2800" spc="5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interaction</a:t>
            </a:r>
            <a:r>
              <a:rPr lang="en-US" altLang="zh-CN" sz="2800" spc="-6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182" dirty="0">
                <a:solidFill>
                  <a:srgbClr val="FFFFFF"/>
                </a:solidFill>
                <a:latin typeface="Segoe UI Symbol"/>
                <a:ea typeface="Segoe UI Symbol"/>
                <a:cs typeface="Segoe UI Symbol"/>
              </a:rPr>
              <a:t></a:t>
            </a:r>
            <a:r>
              <a:rPr lang="en-US" altLang="zh-CN" sz="2800" spc="-58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van</a:t>
            </a:r>
            <a:r>
              <a:rPr lang="en-US" altLang="zh-CN" sz="2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der</a:t>
            </a:r>
            <a:r>
              <a:rPr lang="en-US" altLang="zh-CN" sz="2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Waals</a:t>
            </a:r>
            <a:r>
              <a:rPr lang="en-US" altLang="zh-CN" sz="28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2800" spc="1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forces.</a:t>
            </a:r>
            <a:endParaRPr lang="en-US" altLang="zh-CN" sz="2800">
              <a:latin typeface="Arial"/>
              <a:ea typeface="Arial"/>
              <a:cs typeface="Arial"/>
            </a:endParaRPr>
          </a:p>
        </p:txBody>
      </p:sp>
      <p:sp>
        <p:nvSpPr>
          <p:cNvPr id="281" name="Text Box281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282" name="Text Box282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18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ath283"/>
          <p:cNvSpPr/>
          <p:nvPr/>
        </p:nvSpPr>
        <p:spPr>
          <a:xfrm>
            <a:off x="0" y="-47244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84" name="Path284"/>
          <p:cNvSpPr/>
          <p:nvPr/>
        </p:nvSpPr>
        <p:spPr>
          <a:xfrm>
            <a:off x="0" y="-47244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285"/>
          <p:cNvGrpSpPr/>
          <p:nvPr/>
        </p:nvGrpSpPr>
        <p:grpSpPr>
          <a:xfrm>
            <a:off x="0" y="-472440"/>
            <a:ext cx="9304020" cy="7277100"/>
            <a:chOff x="0" y="0"/>
            <a:chExt cx="9304020" cy="7277100"/>
          </a:xfrm>
        </p:grpSpPr>
        <p:sp>
          <p:nvSpPr>
            <p:cNvPr id="286" name="Path286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87" name="Path287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88" name="Path288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89" name="Path289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90" name="Path290"/>
            <p:cNvSpPr/>
            <p:nvPr/>
          </p:nvSpPr>
          <p:spPr>
            <a:xfrm>
              <a:off x="533400" y="6697981"/>
              <a:ext cx="1924050" cy="579119"/>
            </a:xfrm>
            <a:custGeom>
              <a:avLst/>
              <a:gdLst/>
              <a:ahLst/>
              <a:cxnLst/>
              <a:rect l="l" t="t" r="r" b="b"/>
              <a:pathLst>
                <a:path w="1924050" h="579119">
                  <a:moveTo>
                    <a:pt x="0" y="0"/>
                  </a:moveTo>
                  <a:lnTo>
                    <a:pt x="1924050" y="0"/>
                  </a:lnTo>
                  <a:lnTo>
                    <a:pt x="1924050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0F2">
                <a:alpha val="100000"/>
              </a:srgbClr>
            </a:solidFill>
            <a:ln w="0" cap="sq">
              <a:solidFill>
                <a:srgbClr val="EBF0F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91" name="Path291"/>
            <p:cNvSpPr/>
            <p:nvPr/>
          </p:nvSpPr>
          <p:spPr>
            <a:xfrm>
              <a:off x="2457450" y="6697981"/>
              <a:ext cx="1924050" cy="579119"/>
            </a:xfrm>
            <a:custGeom>
              <a:avLst/>
              <a:gdLst/>
              <a:ahLst/>
              <a:cxnLst/>
              <a:rect l="l" t="t" r="r" b="b"/>
              <a:pathLst>
                <a:path w="1924050" h="579119">
                  <a:moveTo>
                    <a:pt x="0" y="0"/>
                  </a:moveTo>
                  <a:lnTo>
                    <a:pt x="1924050" y="0"/>
                  </a:lnTo>
                  <a:lnTo>
                    <a:pt x="1924050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0F2">
                <a:alpha val="100000"/>
              </a:srgbClr>
            </a:solidFill>
            <a:ln w="0" cap="sq">
              <a:solidFill>
                <a:srgbClr val="EBF0F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92" name="Path292"/>
            <p:cNvSpPr/>
            <p:nvPr/>
          </p:nvSpPr>
          <p:spPr>
            <a:xfrm>
              <a:off x="4381500" y="6697981"/>
              <a:ext cx="1924050" cy="579119"/>
            </a:xfrm>
            <a:custGeom>
              <a:avLst/>
              <a:gdLst/>
              <a:ahLst/>
              <a:cxnLst/>
              <a:rect l="l" t="t" r="r" b="b"/>
              <a:pathLst>
                <a:path w="1924050" h="579119">
                  <a:moveTo>
                    <a:pt x="0" y="0"/>
                  </a:moveTo>
                  <a:lnTo>
                    <a:pt x="1924050" y="0"/>
                  </a:lnTo>
                  <a:lnTo>
                    <a:pt x="1924050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0F2">
                <a:alpha val="100000"/>
              </a:srgbClr>
            </a:solidFill>
            <a:ln w="0" cap="sq">
              <a:solidFill>
                <a:srgbClr val="EBF0F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293" name="Path293"/>
            <p:cNvSpPr/>
            <p:nvPr/>
          </p:nvSpPr>
          <p:spPr>
            <a:xfrm>
              <a:off x="6305550" y="6697981"/>
              <a:ext cx="1924050" cy="579119"/>
            </a:xfrm>
            <a:custGeom>
              <a:avLst/>
              <a:gdLst/>
              <a:ahLst/>
              <a:cxnLst/>
              <a:rect l="l" t="t" r="r" b="b"/>
              <a:pathLst>
                <a:path w="1924050" h="579119">
                  <a:moveTo>
                    <a:pt x="0" y="0"/>
                  </a:moveTo>
                  <a:lnTo>
                    <a:pt x="1924050" y="0"/>
                  </a:lnTo>
                  <a:lnTo>
                    <a:pt x="1924050" y="579120"/>
                  </a:lnTo>
                  <a:lnTo>
                    <a:pt x="0" y="579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F0F2">
                <a:alpha val="100000"/>
              </a:srgbClr>
            </a:solidFill>
            <a:ln w="0" cap="sq">
              <a:solidFill>
                <a:srgbClr val="EBF0F2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294" name="Text Box294"/>
          <p:cNvSpPr txBox="1"/>
          <p:nvPr/>
        </p:nvSpPr>
        <p:spPr>
          <a:xfrm>
            <a:off x="533400" y="1280160"/>
            <a:ext cx="1924050" cy="368300"/>
          </a:xfrm>
          <a:prstGeom prst="rect">
            <a:avLst/>
          </a:prstGeom>
          <a:solidFill>
            <a:srgbClr val="6EA0B0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b="1" spc="58" dirty="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</a:rPr>
              <a:t>Property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295" name="Text Box295"/>
          <p:cNvSpPr txBox="1"/>
          <p:nvPr/>
        </p:nvSpPr>
        <p:spPr>
          <a:xfrm>
            <a:off x="2457450" y="1280160"/>
            <a:ext cx="1924050" cy="368300"/>
          </a:xfrm>
          <a:prstGeom prst="rect">
            <a:avLst/>
          </a:prstGeom>
          <a:solidFill>
            <a:srgbClr val="6EA0B0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b="1" spc="48" dirty="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</a:rPr>
              <a:t>A-DNA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296" name="Text Box296"/>
          <p:cNvSpPr txBox="1"/>
          <p:nvPr/>
        </p:nvSpPr>
        <p:spPr>
          <a:xfrm>
            <a:off x="4381500" y="1280160"/>
            <a:ext cx="1924050" cy="368300"/>
          </a:xfrm>
          <a:prstGeom prst="rect">
            <a:avLst/>
          </a:prstGeom>
          <a:solidFill>
            <a:srgbClr val="6EA0B0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b="1" spc="48" dirty="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</a:rPr>
              <a:t>B-DNA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297" name="Text Box297"/>
          <p:cNvSpPr txBox="1"/>
          <p:nvPr/>
        </p:nvSpPr>
        <p:spPr>
          <a:xfrm>
            <a:off x="6305550" y="1280160"/>
            <a:ext cx="1924050" cy="368300"/>
          </a:xfrm>
          <a:prstGeom prst="rect">
            <a:avLst/>
          </a:prstGeom>
          <a:solidFill>
            <a:srgbClr val="6EA0B0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b="1" spc="48" dirty="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</a:rPr>
              <a:t>Z-DNA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298" name="Text Box298"/>
          <p:cNvSpPr txBox="1"/>
          <p:nvPr/>
        </p:nvSpPr>
        <p:spPr>
          <a:xfrm>
            <a:off x="533400" y="1648460"/>
            <a:ext cx="1924050" cy="6426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4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Helix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299" name="Text Box299"/>
          <p:cNvSpPr txBox="1"/>
          <p:nvPr/>
        </p:nvSpPr>
        <p:spPr>
          <a:xfrm>
            <a:off x="2457450" y="1648460"/>
            <a:ext cx="1924050" cy="6426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4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Right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00" name="Text Box300"/>
          <p:cNvSpPr txBox="1"/>
          <p:nvPr/>
        </p:nvSpPr>
        <p:spPr>
          <a:xfrm>
            <a:off x="4381500" y="1648460"/>
            <a:ext cx="1924050" cy="6426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4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Right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01" name="Text Box301"/>
          <p:cNvSpPr txBox="1"/>
          <p:nvPr/>
        </p:nvSpPr>
        <p:spPr>
          <a:xfrm>
            <a:off x="6305550" y="1648460"/>
            <a:ext cx="1924050" cy="6426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Left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02" name="Text Box302"/>
          <p:cNvSpPr txBox="1"/>
          <p:nvPr/>
        </p:nvSpPr>
        <p:spPr>
          <a:xfrm>
            <a:off x="533400" y="2291080"/>
            <a:ext cx="1924050" cy="642620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Base</a:t>
            </a:r>
            <a:r>
              <a:rPr lang="en-US" altLang="zh-CN" sz="1800" spc="-15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zh-CN" sz="1800" spc="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Pairs</a:t>
            </a:r>
            <a:r>
              <a:rPr lang="en-US" altLang="zh-CN" sz="1800" spc="-6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zh-CN" sz="1800" spc="-4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per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03" name="Text Box303"/>
          <p:cNvSpPr txBox="1"/>
          <p:nvPr/>
        </p:nvSpPr>
        <p:spPr>
          <a:xfrm>
            <a:off x="2457450" y="2291080"/>
            <a:ext cx="1924050" cy="642620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6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11</a:t>
            </a:r>
            <a:endParaRPr lang="en-US" altLang="zh-CN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04" name="Text Box304"/>
          <p:cNvSpPr txBox="1"/>
          <p:nvPr/>
        </p:nvSpPr>
        <p:spPr>
          <a:xfrm>
            <a:off x="4381500" y="2291080"/>
            <a:ext cx="1924050" cy="642620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10.4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05" name="Text Box305"/>
          <p:cNvSpPr txBox="1"/>
          <p:nvPr/>
        </p:nvSpPr>
        <p:spPr>
          <a:xfrm>
            <a:off x="6305550" y="2291080"/>
            <a:ext cx="1924050" cy="642620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6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12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06" name="Text Box306"/>
          <p:cNvSpPr txBox="1"/>
          <p:nvPr/>
        </p:nvSpPr>
        <p:spPr>
          <a:xfrm>
            <a:off x="533400" y="2933700"/>
            <a:ext cx="1924050" cy="6426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2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Rise</a:t>
            </a:r>
            <a:r>
              <a:rPr lang="en-US" altLang="zh-CN" sz="180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zh-CN" sz="1800" spc="-5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per</a:t>
            </a:r>
            <a:r>
              <a:rPr lang="en-US" altLang="zh-CN" sz="1800" spc="8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base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07" name="Text Box307"/>
          <p:cNvSpPr txBox="1"/>
          <p:nvPr/>
        </p:nvSpPr>
        <p:spPr>
          <a:xfrm>
            <a:off x="2457450" y="2933700"/>
            <a:ext cx="1924050" cy="6426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0.23nm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08" name="Text Box308"/>
          <p:cNvSpPr txBox="1"/>
          <p:nvPr/>
        </p:nvSpPr>
        <p:spPr>
          <a:xfrm>
            <a:off x="4381500" y="2933700"/>
            <a:ext cx="1924050" cy="6426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0.34nm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09" name="Text Box309"/>
          <p:cNvSpPr txBox="1"/>
          <p:nvPr/>
        </p:nvSpPr>
        <p:spPr>
          <a:xfrm>
            <a:off x="6305550" y="2933700"/>
            <a:ext cx="1924050" cy="6426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 dirty="0"/>
          </a:p>
          <a:p>
            <a:pPr marL="90170" algn="l" rtl="0">
              <a:lnSpc>
                <a:spcPts val="2408"/>
              </a:lnSpc>
            </a:pPr>
            <a:r>
              <a:rPr lang="en-US" altLang="zh-CN" sz="1800" spc="-4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0.38nm</a:t>
            </a:r>
            <a:endParaRPr lang="en-US" altLang="zh-CN" sz="1800" dirty="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10" name="Text Box310"/>
          <p:cNvSpPr txBox="1"/>
          <p:nvPr/>
        </p:nvSpPr>
        <p:spPr>
          <a:xfrm>
            <a:off x="533400" y="3576320"/>
            <a:ext cx="1924050" cy="579120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Pitch</a:t>
            </a:r>
            <a:endParaRPr lang="en-US" altLang="zh-CN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11" name="Text Box311"/>
          <p:cNvSpPr txBox="1"/>
          <p:nvPr/>
        </p:nvSpPr>
        <p:spPr>
          <a:xfrm>
            <a:off x="2457450" y="3576320"/>
            <a:ext cx="1924050" cy="579120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2.46nm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12" name="Text Box312"/>
          <p:cNvSpPr txBox="1"/>
          <p:nvPr/>
        </p:nvSpPr>
        <p:spPr>
          <a:xfrm>
            <a:off x="4381500" y="3576320"/>
            <a:ext cx="1924050" cy="579120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3.40nm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14" name="Text Box314"/>
          <p:cNvSpPr txBox="1"/>
          <p:nvPr/>
        </p:nvSpPr>
        <p:spPr>
          <a:xfrm>
            <a:off x="533400" y="4155440"/>
            <a:ext cx="1924050" cy="5791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Diameter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15" name="Text Box315"/>
          <p:cNvSpPr txBox="1"/>
          <p:nvPr/>
        </p:nvSpPr>
        <p:spPr>
          <a:xfrm>
            <a:off x="2457450" y="4155440"/>
            <a:ext cx="1924050" cy="5791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2.55nm</a:t>
            </a:r>
            <a:endParaRPr lang="en-US" altLang="zh-CN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16" name="Text Box316"/>
          <p:cNvSpPr txBox="1"/>
          <p:nvPr/>
        </p:nvSpPr>
        <p:spPr>
          <a:xfrm>
            <a:off x="4381500" y="4155440"/>
            <a:ext cx="1924050" cy="5791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2.37nm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17" name="Text Box317"/>
          <p:cNvSpPr txBox="1"/>
          <p:nvPr/>
        </p:nvSpPr>
        <p:spPr>
          <a:xfrm>
            <a:off x="6305550" y="4155440"/>
            <a:ext cx="1924050" cy="579120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4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1.84nm</a:t>
            </a:r>
            <a:endParaRPr lang="en-US" altLang="zh-CN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18" name="Text Box318"/>
          <p:cNvSpPr txBox="1"/>
          <p:nvPr/>
        </p:nvSpPr>
        <p:spPr>
          <a:xfrm>
            <a:off x="533400" y="4734560"/>
            <a:ext cx="1924050" cy="911860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2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Conformation</a:t>
            </a:r>
            <a:r>
              <a:rPr lang="en-US" altLang="zh-CN" sz="180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zh-CN" sz="1800" spc="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of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  <a:p>
            <a:pPr marL="90170" algn="l" rtl="0">
              <a:lnSpc>
                <a:spcPts val="2408"/>
              </a:lnSpc>
              <a:spcBef>
                <a:spcPts val="2"/>
              </a:spcBef>
            </a:pPr>
            <a:r>
              <a:rPr lang="en-US" altLang="zh-CN" sz="1800" spc="-2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Glycosidic</a:t>
            </a:r>
            <a:r>
              <a:rPr lang="en-US" altLang="zh-CN" sz="180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zh-CN" sz="1800" spc="-2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bond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19" name="Text Box319"/>
          <p:cNvSpPr txBox="1"/>
          <p:nvPr/>
        </p:nvSpPr>
        <p:spPr>
          <a:xfrm>
            <a:off x="2457450" y="4734560"/>
            <a:ext cx="1924050" cy="911860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anti</a:t>
            </a:r>
            <a:endParaRPr lang="en-US" altLang="zh-CN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20" name="Text Box320"/>
          <p:cNvSpPr txBox="1"/>
          <p:nvPr/>
        </p:nvSpPr>
        <p:spPr>
          <a:xfrm>
            <a:off x="4381500" y="4734560"/>
            <a:ext cx="1924050" cy="911860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anti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21" name="Text Box321"/>
          <p:cNvSpPr txBox="1"/>
          <p:nvPr/>
        </p:nvSpPr>
        <p:spPr>
          <a:xfrm>
            <a:off x="6305550" y="4734560"/>
            <a:ext cx="1924050" cy="911860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Alternating</a:t>
            </a:r>
            <a:r>
              <a:rPr lang="en-US" altLang="zh-CN" sz="180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zh-CN" sz="1800" spc="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anti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  <a:p>
            <a:pPr marL="90170" algn="l" rtl="0">
              <a:lnSpc>
                <a:spcPts val="2408"/>
              </a:lnSpc>
              <a:spcBef>
                <a:spcPts val="2"/>
              </a:spcBef>
            </a:pPr>
            <a:r>
              <a:rPr lang="en-US" altLang="zh-CN" sz="1800" spc="-4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zh-CN" sz="1800" spc="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syn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22" name="Text Box322"/>
          <p:cNvSpPr txBox="1"/>
          <p:nvPr/>
        </p:nvSpPr>
        <p:spPr>
          <a:xfrm>
            <a:off x="533400" y="5646420"/>
            <a:ext cx="1924050" cy="579121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2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Major</a:t>
            </a:r>
            <a:r>
              <a:rPr lang="en-US" altLang="zh-CN" sz="180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zh-CN" sz="1800" spc="-1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Groove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23" name="Text Box323"/>
          <p:cNvSpPr txBox="1"/>
          <p:nvPr/>
        </p:nvSpPr>
        <p:spPr>
          <a:xfrm>
            <a:off x="2457450" y="5646420"/>
            <a:ext cx="1924050" cy="579121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2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Present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24" name="Text Box324"/>
          <p:cNvSpPr txBox="1"/>
          <p:nvPr/>
        </p:nvSpPr>
        <p:spPr>
          <a:xfrm>
            <a:off x="4381500" y="5646420"/>
            <a:ext cx="1924050" cy="579121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2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Present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25" name="Text Box325"/>
          <p:cNvSpPr txBox="1"/>
          <p:nvPr/>
        </p:nvSpPr>
        <p:spPr>
          <a:xfrm>
            <a:off x="6305550" y="5646420"/>
            <a:ext cx="1924050" cy="579121"/>
          </a:xfrm>
          <a:prstGeom prst="rect">
            <a:avLst/>
          </a:prstGeom>
          <a:solidFill>
            <a:srgbClr val="D5DFE4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/>
          </a:p>
          <a:p>
            <a:pPr marL="90170" algn="l" rtl="0">
              <a:lnSpc>
                <a:spcPts val="2408"/>
              </a:lnSpc>
            </a:pPr>
            <a:r>
              <a:rPr lang="en-US" altLang="zh-CN" sz="1800" spc="-2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Absent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26" name="Text Box326"/>
          <p:cNvSpPr txBox="1"/>
          <p:nvPr/>
        </p:nvSpPr>
        <p:spPr>
          <a:xfrm>
            <a:off x="502920" y="435711"/>
            <a:ext cx="6974890" cy="81379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6408"/>
              </a:lnSpc>
            </a:pPr>
            <a:r>
              <a:rPr lang="en-US" altLang="zh-CN" sz="4600" spc="-3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Structural</a:t>
            </a:r>
            <a:r>
              <a:rPr lang="en-US" altLang="zh-CN" sz="4600" spc="-1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600" spc="-3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forms</a:t>
            </a:r>
            <a:r>
              <a:rPr lang="en-US" altLang="zh-CN" sz="4600" spc="-13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600" spc="-5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46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600" spc="-6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DNA</a:t>
            </a:r>
            <a:endParaRPr lang="en-US" altLang="zh-CN" sz="46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27" name="Text Box327"/>
          <p:cNvSpPr txBox="1"/>
          <p:nvPr/>
        </p:nvSpPr>
        <p:spPr>
          <a:xfrm>
            <a:off x="623570" y="2001215"/>
            <a:ext cx="1317346" cy="30586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408"/>
              </a:lnSpc>
            </a:pP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Handedness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28" name="Text Box328"/>
          <p:cNvSpPr txBox="1"/>
          <p:nvPr/>
        </p:nvSpPr>
        <p:spPr>
          <a:xfrm>
            <a:off x="623570" y="2643835"/>
            <a:ext cx="431749" cy="30586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408"/>
              </a:lnSpc>
            </a:pPr>
            <a:r>
              <a:rPr lang="en-US" altLang="zh-CN" sz="1800" spc="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turn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29" name="Text Box329"/>
          <p:cNvSpPr txBox="1"/>
          <p:nvPr/>
        </p:nvSpPr>
        <p:spPr>
          <a:xfrm>
            <a:off x="623570" y="3286455"/>
            <a:ext cx="1507312" cy="30586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408"/>
              </a:lnSpc>
            </a:pPr>
            <a:r>
              <a:rPr lang="en-US" altLang="zh-CN" sz="1800" spc="-3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pair</a:t>
            </a:r>
            <a:r>
              <a:rPr lang="en-US" altLang="zh-CN" sz="180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zh-CN" sz="1800" spc="-2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along</a:t>
            </a:r>
            <a:r>
              <a:rPr lang="en-US" altLang="zh-CN" sz="1800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en-US" altLang="zh-CN" sz="1800" spc="-4" dirty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axis</a:t>
            </a:r>
            <a:endParaRPr lang="en-US" altLang="zh-CN" sz="18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330" name="Text Box330"/>
          <p:cNvSpPr txBox="1"/>
          <p:nvPr/>
        </p:nvSpPr>
        <p:spPr>
          <a:xfrm>
            <a:off x="3940810" y="617588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31" name="Text Box331"/>
          <p:cNvSpPr txBox="1"/>
          <p:nvPr/>
        </p:nvSpPr>
        <p:spPr>
          <a:xfrm>
            <a:off x="8787130" y="617588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19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51" name="Text Box312"/>
          <p:cNvSpPr txBox="1"/>
          <p:nvPr/>
        </p:nvSpPr>
        <p:spPr>
          <a:xfrm>
            <a:off x="6300192" y="3650352"/>
            <a:ext cx="1924050" cy="405239"/>
          </a:xfrm>
          <a:prstGeom prst="rect">
            <a:avLst/>
          </a:prstGeom>
          <a:solidFill>
            <a:srgbClr val="EBF0F2"/>
          </a:solidFill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368"/>
              </a:lnSpc>
            </a:pPr>
            <a:endParaRPr dirty="0"/>
          </a:p>
          <a:p>
            <a:pPr marL="90170" algn="l" rtl="0">
              <a:lnSpc>
                <a:spcPts val="2408"/>
              </a:lnSpc>
            </a:pPr>
            <a:r>
              <a:rPr lang="en-US" altLang="zh-CN" sz="1800" spc="-3" dirty="0" smtClean="0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3.7 nm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ath332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33" name="Path333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334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335" name="Path335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36" name="Path336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37" name="Path337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38" name="Path338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39" name="Path339"/>
            <p:cNvSpPr/>
            <p:nvPr/>
          </p:nvSpPr>
          <p:spPr>
            <a:xfrm>
              <a:off x="4191000" y="1362710"/>
              <a:ext cx="4724400" cy="4396740"/>
            </a:xfrm>
            <a:custGeom>
              <a:avLst/>
              <a:gdLst/>
              <a:ahLst/>
              <a:cxnLst/>
              <a:rect l="l" t="t" r="r" b="b"/>
              <a:pathLst>
                <a:path w="4724400" h="4396740">
                  <a:moveTo>
                    <a:pt x="0" y="0"/>
                  </a:moveTo>
                  <a:lnTo>
                    <a:pt x="4724400" y="0"/>
                  </a:lnTo>
                  <a:lnTo>
                    <a:pt x="4724400" y="4396740"/>
                  </a:lnTo>
                  <a:lnTo>
                    <a:pt x="0" y="439674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40" name="Image34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860" y="838200"/>
              <a:ext cx="3888740" cy="5791200"/>
            </a:xfrm>
            <a:prstGeom prst="rect">
              <a:avLst/>
            </a:prstGeom>
            <a:noFill/>
          </p:spPr>
        </p:pic>
      </p:grpSp>
      <p:sp>
        <p:nvSpPr>
          <p:cNvPr id="341" name="Text Box341"/>
          <p:cNvSpPr txBox="1"/>
          <p:nvPr/>
        </p:nvSpPr>
        <p:spPr>
          <a:xfrm>
            <a:off x="1149350" y="169469"/>
            <a:ext cx="6729068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b="1" spc="-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Normally</a:t>
            </a:r>
            <a:r>
              <a:rPr lang="en-US" altLang="zh-CN" sz="28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hydrated</a:t>
            </a:r>
            <a:r>
              <a:rPr lang="en-US" altLang="zh-CN" sz="2800" b="1" spc="-8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5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DNA:</a:t>
            </a:r>
            <a:r>
              <a:rPr lang="en-US" altLang="zh-CN" sz="2800" b="1" spc="-9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B-form</a:t>
            </a:r>
            <a:r>
              <a:rPr lang="en-US" altLang="zh-CN" sz="28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6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DNA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42" name="Text Box342"/>
          <p:cNvSpPr txBox="1"/>
          <p:nvPr/>
        </p:nvSpPr>
        <p:spPr>
          <a:xfrm>
            <a:off x="4281170" y="1373429"/>
            <a:ext cx="4526484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spc="-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Helical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3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sense: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right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handed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43" name="Text Box343"/>
          <p:cNvSpPr txBox="1"/>
          <p:nvPr/>
        </p:nvSpPr>
        <p:spPr>
          <a:xfrm>
            <a:off x="4281170" y="2022399"/>
            <a:ext cx="3025496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spc="-5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Base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pairs: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3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almost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44" name="Text Box344"/>
          <p:cNvSpPr txBox="1"/>
          <p:nvPr/>
        </p:nvSpPr>
        <p:spPr>
          <a:xfrm>
            <a:off x="4281170" y="2449119"/>
            <a:ext cx="4339082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spc="-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perpendicular</a:t>
            </a:r>
            <a:r>
              <a:rPr lang="en-US" altLang="zh-CN" sz="2800" spc="15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to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helix</a:t>
            </a:r>
            <a:endParaRPr lang="en-US" altLang="zh-CN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45" name="Text Box345"/>
          <p:cNvSpPr txBox="1"/>
          <p:nvPr/>
        </p:nvSpPr>
        <p:spPr>
          <a:xfrm>
            <a:off x="4281170" y="2875839"/>
            <a:ext cx="2800401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spc="-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axis;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3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3.4</a:t>
            </a:r>
            <a:r>
              <a:rPr lang="en-US" altLang="zh-CN" sz="2800" spc="-7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Å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apart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46" name="Text Box346"/>
          <p:cNvSpPr txBox="1"/>
          <p:nvPr/>
        </p:nvSpPr>
        <p:spPr>
          <a:xfrm>
            <a:off x="4281170" y="3524809"/>
            <a:ext cx="4223868" cy="92207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630"/>
              </a:lnSpc>
            </a:pPr>
            <a:r>
              <a:rPr lang="en-US" altLang="zh-CN" sz="2800" spc="-4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One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turn</a:t>
            </a:r>
            <a:r>
              <a:rPr lang="en-US" altLang="zh-CN" sz="2800" spc="-8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3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spc="-15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helix: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4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36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Å;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19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~10.4</a:t>
            </a:r>
            <a:r>
              <a:rPr lang="en-US" altLang="zh-CN" sz="2800" spc="-7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4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base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pairs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47" name="Text Box347"/>
          <p:cNvSpPr txBox="1"/>
          <p:nvPr/>
        </p:nvSpPr>
        <p:spPr>
          <a:xfrm>
            <a:off x="4281170" y="4600499"/>
            <a:ext cx="4431894" cy="11430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500"/>
              </a:lnSpc>
            </a:pPr>
            <a:r>
              <a:rPr lang="en-US" altLang="zh-CN" sz="2800" spc="-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Minor</a:t>
            </a:r>
            <a:r>
              <a:rPr lang="en-US" altLang="zh-CN" sz="2800" spc="8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groove: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3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12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Å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across</a:t>
            </a:r>
            <a:r>
              <a:rPr lang="en-US" altLang="zh-CN" sz="28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Major</a:t>
            </a:r>
            <a:r>
              <a:rPr lang="en-US" altLang="zh-CN" sz="2800" spc="15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groove:</a:t>
            </a:r>
            <a:r>
              <a:rPr lang="en-US" altLang="zh-CN" sz="2800" spc="9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5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22</a:t>
            </a:r>
            <a:r>
              <a:rPr lang="en-US" altLang="zh-CN" sz="2800" spc="-8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Å</a:t>
            </a:r>
            <a:r>
              <a:rPr lang="en-US" altLang="zh-CN" sz="2800" spc="1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spc="-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across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48" name="Text Box348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49" name="Text Box349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20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ath350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51" name="Path351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352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353" name="Path353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54" name="Path354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55" name="Path355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56" name="Path356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357" name="Text Box357"/>
          <p:cNvSpPr txBox="1"/>
          <p:nvPr/>
        </p:nvSpPr>
        <p:spPr>
          <a:xfrm>
            <a:off x="1243330" y="1429106"/>
            <a:ext cx="6574688" cy="145983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indent="1104900" algn="l" rtl="0">
              <a:lnSpc>
                <a:spcPts val="5747"/>
              </a:lnSpc>
            </a:pPr>
            <a:r>
              <a:rPr lang="en-US" altLang="zh-CN" sz="3600" b="1" spc="-5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In</a:t>
            </a:r>
            <a:r>
              <a:rPr lang="en-US" altLang="zh-CN" sz="36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-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eukaryotic</a:t>
            </a:r>
            <a:r>
              <a:rPr lang="en-US" altLang="zh-CN" sz="3600" b="1" spc="-5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-2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cells,</a:t>
            </a:r>
            <a:r>
              <a:rPr lang="en-US" altLang="zh-CN" sz="3600" b="1" spc="156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3600" b="1" spc="-6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is</a:t>
            </a:r>
            <a:r>
              <a:rPr lang="en-US" altLang="zh-CN" sz="3600" b="1" spc="-6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-2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folded</a:t>
            </a:r>
            <a:r>
              <a:rPr lang="en-US" altLang="zh-CN" sz="3600" b="1" spc="-8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-2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into</a:t>
            </a:r>
            <a:r>
              <a:rPr lang="en-US" altLang="zh-CN" sz="36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-3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chromatin</a:t>
            </a:r>
            <a:endParaRPr lang="en-US" altLang="zh-CN" sz="36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58" name="Text Box358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59" name="Text Box359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21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b="1" dirty="0" smtClean="0"/>
              <a:t>Section 5: Bioprocess Engineering and Process Biotechnology </a:t>
            </a:r>
          </a:p>
          <a:p>
            <a:r>
              <a:rPr lang="en-IN" dirty="0" smtClean="0"/>
              <a:t>Chemical engineering principles applied to biological system, Principle of reactor design, ideal and non-ideal multiphase bioreactors, mass and heat transfer; </a:t>
            </a:r>
            <a:r>
              <a:rPr lang="en-IN" dirty="0" err="1" smtClean="0"/>
              <a:t>Rheology</a:t>
            </a:r>
            <a:r>
              <a:rPr lang="en-IN" dirty="0" smtClean="0"/>
              <a:t> of fermentation fluids, Aeration and agitation; Media formulation and optimization; Kinetics of microbial growth, substrate utilization and product formation; Sterilization of air and media; Batch, fed-batch and continuous processes; Various types of microbial and enzyme reactors; Instrumentation control and optimization; Unit operations in solid-liquid separation and liquid-liquid extraction; Process scale-up, economics and feasibility analysis </a:t>
            </a:r>
          </a:p>
          <a:p>
            <a:r>
              <a:rPr lang="en-IN" dirty="0" smtClean="0"/>
              <a:t>Engineering principle of </a:t>
            </a:r>
            <a:r>
              <a:rPr lang="en-IN" dirty="0" err="1" smtClean="0"/>
              <a:t>bioprocessing</a:t>
            </a:r>
            <a:r>
              <a:rPr lang="en-IN" dirty="0" smtClean="0"/>
              <a:t>- Upstream production and downstream; Bioprocess design and development from lab to industrial scale; Microbial, animal and plant cell culture platforms; Production of biomass and primary/secondary metabolites; </a:t>
            </a:r>
            <a:r>
              <a:rPr lang="en-IN" dirty="0" err="1" smtClean="0"/>
              <a:t>Biofuels</a:t>
            </a:r>
            <a:r>
              <a:rPr lang="en-IN" dirty="0" smtClean="0"/>
              <a:t>, </a:t>
            </a:r>
            <a:r>
              <a:rPr lang="en-IN" dirty="0" err="1" smtClean="0"/>
              <a:t>Bioplastics</a:t>
            </a:r>
            <a:r>
              <a:rPr lang="en-IN" dirty="0" smtClean="0"/>
              <a:t>, industrial enzymes, antibiotics; Large scale production and purification of recombinant proteins; Industrial application of chromatographic and membrane based </a:t>
            </a:r>
            <a:r>
              <a:rPr lang="en-IN" dirty="0" err="1" smtClean="0"/>
              <a:t>bioseparation</a:t>
            </a:r>
            <a:r>
              <a:rPr lang="en-IN" dirty="0" smtClean="0"/>
              <a:t> methods; Immobilization of biocatalysts (enzymes and cells) for bioconversion processes; Bioremediation-Aerobic and anaerobic processes for stabilization of solid / liquid wastes (</a:t>
            </a:r>
            <a:r>
              <a:rPr lang="en-IN" sz="4400" b="1" dirty="0" smtClean="0"/>
              <a:t>Bioprocess Engineering Principles by Pauline M. Doran</a:t>
            </a:r>
            <a:r>
              <a:rPr lang="en-IN" b="1" dirty="0" smtClean="0"/>
              <a:t>)</a:t>
            </a:r>
            <a:endParaRPr lang="en-IN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3-11"/>
          <p:cNvPicPr>
            <a:picLocks noChangeAspect="1" noChangeArrowheads="1"/>
          </p:cNvPicPr>
          <p:nvPr/>
        </p:nvPicPr>
        <p:blipFill>
          <a:blip r:embed="rId3" cstate="print"/>
          <a:srcRect t="5797" b="3479"/>
          <a:stretch>
            <a:fillRect/>
          </a:stretch>
        </p:blipFill>
        <p:spPr bwMode="auto">
          <a:xfrm>
            <a:off x="533400" y="914400"/>
            <a:ext cx="3554413" cy="5943600"/>
          </a:xfrm>
          <a:prstGeom prst="rect">
            <a:avLst/>
          </a:prstGeom>
          <a:noFill/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0" y="0"/>
            <a:ext cx="4910138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omic Sans MS" pitchFamily="66" charset="0"/>
              </a:rPr>
              <a:t>Complementary base pairing:</a:t>
            </a:r>
          </a:p>
          <a:p>
            <a:r>
              <a:rPr lang="en-US" sz="2800">
                <a:solidFill>
                  <a:schemeClr val="accent2"/>
                </a:solidFill>
                <a:latin typeface="Comic Sans MS" pitchFamily="66" charset="0"/>
              </a:rPr>
              <a:t>G-C and A-T</a:t>
            </a:r>
          </a:p>
        </p:txBody>
      </p:sp>
      <p:pic>
        <p:nvPicPr>
          <p:cNvPr id="8197" name="Picture 5" descr="8_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65650" y="685800"/>
            <a:ext cx="4298950" cy="6172200"/>
          </a:xfrm>
          <a:prstGeom prst="rect">
            <a:avLst/>
          </a:prstGeom>
          <a:noFill/>
        </p:spPr>
      </p:pic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5562600" y="0"/>
            <a:ext cx="24161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omic Sans MS" pitchFamily="66" charset="0"/>
              </a:rPr>
              <a:t>DNA Packing: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ath360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61" name="Path361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362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363" name="Path363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64" name="Path364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65" name="Path365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66" name="Path366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367" name="Text Box367"/>
          <p:cNvSpPr txBox="1"/>
          <p:nvPr/>
        </p:nvSpPr>
        <p:spPr>
          <a:xfrm>
            <a:off x="1921510" y="457556"/>
            <a:ext cx="5480152" cy="63688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5015"/>
              </a:lnSpc>
            </a:pPr>
            <a:r>
              <a:rPr lang="en-US" altLang="zh-CN" sz="3600" b="1" spc="0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3600" b="1" spc="-6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-2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Tertiary</a:t>
            </a:r>
            <a:r>
              <a:rPr lang="en-US" altLang="zh-CN" sz="36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b="1" spc="-4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Structure</a:t>
            </a:r>
            <a:endParaRPr lang="en-US" altLang="zh-CN" sz="36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68" name="Text Box368"/>
          <p:cNvSpPr txBox="1"/>
          <p:nvPr/>
        </p:nvSpPr>
        <p:spPr>
          <a:xfrm>
            <a:off x="775970" y="1673251"/>
            <a:ext cx="7778750" cy="79034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112"/>
              </a:lnSpc>
            </a:pPr>
            <a:r>
              <a:rPr lang="en-US" altLang="zh-CN" sz="2400" spc="-1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-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-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DOUBLE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HELICAL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STRUCTURE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COILS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-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ROUND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-8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HISTONES.</a:t>
            </a:r>
            <a:endParaRPr lang="en-US" altLang="zh-CN" sz="24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69" name="Text Box369"/>
          <p:cNvSpPr txBox="1"/>
          <p:nvPr/>
        </p:nvSpPr>
        <p:spPr>
          <a:xfrm>
            <a:off x="775970" y="2770531"/>
            <a:ext cx="5576977" cy="115610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552"/>
              </a:lnSpc>
            </a:pPr>
            <a:r>
              <a:rPr lang="en-US" altLang="zh-CN" sz="2400" spc="-1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-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BOUND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-3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TO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HISTONES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FORM</a:t>
            </a:r>
            <a:r>
              <a:rPr lang="en-US" altLang="zh-CN" sz="2400" spc="-679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b="1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S</a:t>
            </a:r>
            <a:r>
              <a:rPr lang="en-US" altLang="zh-CN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NUCLEOSOMES</a:t>
            </a:r>
            <a:r>
              <a:rPr lang="en-US" altLang="zh-CN" sz="2400" spc="1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(10nm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FIBRES)</a:t>
            </a:r>
            <a:endParaRPr lang="en-US" altLang="zh-CN" sz="24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70" name="Text Box370"/>
          <p:cNvSpPr txBox="1"/>
          <p:nvPr/>
        </p:nvSpPr>
        <p:spPr>
          <a:xfrm>
            <a:off x="775970" y="4233571"/>
            <a:ext cx="7058509" cy="42458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343"/>
              </a:lnSpc>
            </a:pPr>
            <a:r>
              <a:rPr lang="en-US" altLang="zh-CN" sz="2400" spc="-10" dirty="0">
                <a:solidFill>
                  <a:srgbClr val="FF0000"/>
                </a:solidFill>
                <a:latin typeface="Arial"/>
                <a:ea typeface="Arial"/>
                <a:cs typeface="Arial"/>
              </a:rPr>
              <a:t>•</a:t>
            </a:r>
            <a:r>
              <a:rPr lang="en-US" altLang="zh-CN" sz="24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NUCLEOSOMES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CONTAIN</a:t>
            </a:r>
            <a:r>
              <a:rPr lang="en-US" altLang="zh-CN" sz="2400" spc="-5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-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146</a:t>
            </a:r>
            <a:r>
              <a:rPr lang="en-US" altLang="zh-CN" sz="24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400" spc="-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NUCLEOTIDES</a:t>
            </a:r>
            <a:endParaRPr lang="en-US" altLang="zh-CN" sz="24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71" name="Text Box371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72" name="Text Box372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22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ath373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74" name="Path374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375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376" name="Path376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77" name="Path377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78" name="Path378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79" name="Path379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80" name="Image38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3048000"/>
              <a:ext cx="7696200" cy="3429000"/>
            </a:xfrm>
            <a:prstGeom prst="rect">
              <a:avLst/>
            </a:prstGeom>
            <a:noFill/>
          </p:spPr>
        </p:pic>
      </p:grpSp>
      <p:sp>
        <p:nvSpPr>
          <p:cNvPr id="381" name="Text Box381"/>
          <p:cNvSpPr txBox="1"/>
          <p:nvPr/>
        </p:nvSpPr>
        <p:spPr>
          <a:xfrm>
            <a:off x="3305810" y="310338"/>
            <a:ext cx="2491943" cy="56611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458"/>
              </a:lnSpc>
            </a:pPr>
            <a:r>
              <a:rPr lang="en-US" altLang="zh-CN" sz="3200" b="1" spc="-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Nucleosomes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82" name="Text Box382"/>
          <p:cNvSpPr txBox="1"/>
          <p:nvPr/>
        </p:nvSpPr>
        <p:spPr>
          <a:xfrm>
            <a:off x="976630" y="1289609"/>
            <a:ext cx="7148680" cy="92207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marL="430530" indent="-430530" algn="l" rtl="0">
              <a:lnSpc>
                <a:spcPts val="3630"/>
              </a:lnSpc>
            </a:pPr>
            <a:r>
              <a:rPr lang="en-US" altLang="zh-CN" sz="28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any</a:t>
            </a:r>
            <a:r>
              <a:rPr lang="en-US" altLang="zh-CN" sz="2800" b="1" spc="-15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3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b="1" spc="-1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800" b="1" spc="-1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repeating</a:t>
            </a:r>
            <a:r>
              <a:rPr lang="en-US" altLang="zh-CN" sz="28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globular</a:t>
            </a:r>
            <a:r>
              <a:rPr lang="en-US" altLang="zh-CN" sz="28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4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subunits</a:t>
            </a:r>
            <a:r>
              <a:rPr lang="en-US" altLang="zh-CN" sz="2800" b="1" spc="-1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chromatin</a:t>
            </a:r>
            <a:r>
              <a:rPr lang="en-US" altLang="zh-CN" sz="28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that</a:t>
            </a:r>
            <a:r>
              <a:rPr lang="en-US" altLang="zh-CN" sz="28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4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consist</a:t>
            </a:r>
            <a:r>
              <a:rPr lang="en-US" altLang="zh-CN" sz="28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b="1" spc="-6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2800" b="1" spc="-1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complex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83" name="Text Box383"/>
          <p:cNvSpPr txBox="1"/>
          <p:nvPr/>
        </p:nvSpPr>
        <p:spPr>
          <a:xfrm>
            <a:off x="2814320" y="2143049"/>
            <a:ext cx="3477108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b="1" spc="3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b="1" spc="-2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2800" b="1" spc="-1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4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28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histone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84" name="Text Box384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85" name="Text Box385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23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ath386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387" name="Path387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388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389" name="Path389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90" name="Path390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91" name="Path391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392" name="Path392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393" name="Image39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10" y="1981200"/>
              <a:ext cx="4705350" cy="3961130"/>
            </a:xfrm>
            <a:prstGeom prst="rect">
              <a:avLst/>
            </a:prstGeom>
            <a:noFill/>
          </p:spPr>
        </p:pic>
        <p:pic>
          <p:nvPicPr>
            <p:cNvPr id="394" name="Image39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2350" y="1752600"/>
              <a:ext cx="4159250" cy="4269740"/>
            </a:xfrm>
            <a:prstGeom prst="rect">
              <a:avLst/>
            </a:prstGeom>
            <a:noFill/>
          </p:spPr>
        </p:pic>
      </p:grpSp>
      <p:sp>
        <p:nvSpPr>
          <p:cNvPr id="395" name="Text Box395"/>
          <p:cNvSpPr txBox="1"/>
          <p:nvPr/>
        </p:nvSpPr>
        <p:spPr>
          <a:xfrm>
            <a:off x="1616710" y="568147"/>
            <a:ext cx="5881319" cy="566116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458"/>
              </a:lnSpc>
            </a:pPr>
            <a:r>
              <a:rPr lang="en-US" altLang="zh-CN" sz="3200" b="1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Structure</a:t>
            </a:r>
            <a:r>
              <a:rPr lang="en-US" altLang="zh-CN" sz="3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-4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3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-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nucleosome</a:t>
            </a:r>
            <a:r>
              <a:rPr lang="en-US" altLang="zh-CN" sz="3200" b="1" spc="-5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-3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core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396" name="Text Box396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97" name="Text Box397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24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Image39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399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400" name="Path400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01" name="Path401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02" name="Path402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03" name="Path403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404" name="Text Box404"/>
          <p:cNvSpPr txBox="1"/>
          <p:nvPr/>
        </p:nvSpPr>
        <p:spPr>
          <a:xfrm>
            <a:off x="402590" y="467919"/>
            <a:ext cx="8322512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b="1" spc="-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Compaction</a:t>
            </a:r>
            <a:r>
              <a:rPr lang="en-US" altLang="zh-CN" sz="2800" b="1" spc="-15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3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b="1" spc="-1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6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2800" b="1" spc="-9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in</a:t>
            </a:r>
            <a:r>
              <a:rPr lang="en-US" altLang="zh-CN" sz="2800" b="1" spc="-7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2800" b="1" spc="-9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eukaryotic</a:t>
            </a:r>
            <a:r>
              <a:rPr lang="en-US" altLang="zh-CN" sz="2800" b="1" spc="-7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chromosome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05" name="Text Box405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06" name="Text Box406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25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ath407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08" name="Path408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409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410" name="Path410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11" name="Path411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12" name="Path412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13" name="Path413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414" name="Image4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2770" y="1144270"/>
              <a:ext cx="4908550" cy="5485130"/>
            </a:xfrm>
            <a:prstGeom prst="rect">
              <a:avLst/>
            </a:prstGeom>
            <a:noFill/>
          </p:spPr>
        </p:pic>
      </p:grpSp>
      <p:sp>
        <p:nvSpPr>
          <p:cNvPr id="415" name="Text Box415"/>
          <p:cNvSpPr txBox="1"/>
          <p:nvPr/>
        </p:nvSpPr>
        <p:spPr>
          <a:xfrm>
            <a:off x="2302510" y="263348"/>
            <a:ext cx="4897425" cy="56611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458"/>
              </a:lnSpc>
            </a:pPr>
            <a:r>
              <a:rPr lang="en-US" altLang="zh-CN" sz="3200" b="1" spc="-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Supercoil</a:t>
            </a:r>
            <a:r>
              <a:rPr lang="en-US" altLang="zh-CN" sz="32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=</a:t>
            </a:r>
            <a:r>
              <a:rPr lang="en-US" altLang="zh-CN" sz="32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-2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coil</a:t>
            </a:r>
            <a:r>
              <a:rPr lang="en-US" altLang="zh-CN" sz="32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over</a:t>
            </a:r>
            <a:r>
              <a:rPr lang="en-US" altLang="zh-CN" sz="3200" b="1" spc="-1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coil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16" name="Text Box416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17" name="Text Box417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26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ath41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19" name="Path419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420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421" name="Path421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22" name="Path422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23" name="Path423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24" name="Path424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425" name="Text Box425"/>
          <p:cNvSpPr txBox="1"/>
          <p:nvPr/>
        </p:nvSpPr>
        <p:spPr>
          <a:xfrm>
            <a:off x="1397000" y="1959864"/>
            <a:ext cx="6614669" cy="70764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5572"/>
              </a:lnSpc>
            </a:pPr>
            <a:r>
              <a:rPr lang="en-US" altLang="zh-CN" sz="4000" b="1" spc="-4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4000" b="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000" b="1" spc="-4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melting</a:t>
            </a:r>
            <a:r>
              <a:rPr lang="en-US" altLang="zh-CN" sz="4000" b="1" spc="-11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000" b="1" spc="-3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4000" b="1" spc="-7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4000" b="1" spc="-5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</a:rPr>
              <a:t>annealing</a:t>
            </a:r>
            <a:endParaRPr lang="en-US" altLang="zh-CN" sz="40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26" name="Text Box426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27" name="Text Box427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27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ath428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29" name="Path429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430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431" name="Path431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32" name="Path432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33" name="Path433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34" name="Path434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35" name="Path435"/>
            <p:cNvSpPr/>
            <p:nvPr/>
          </p:nvSpPr>
          <p:spPr>
            <a:xfrm>
              <a:off x="2108200" y="472440"/>
              <a:ext cx="4826000" cy="3620770"/>
            </a:xfrm>
            <a:custGeom>
              <a:avLst/>
              <a:gdLst/>
              <a:ahLst/>
              <a:cxnLst/>
              <a:rect l="l" t="t" r="r" b="b"/>
              <a:pathLst>
                <a:path w="4826000" h="3620770">
                  <a:moveTo>
                    <a:pt x="0" y="3620770"/>
                  </a:moveTo>
                  <a:lnTo>
                    <a:pt x="4826000" y="3620770"/>
                  </a:lnTo>
                  <a:lnTo>
                    <a:pt x="4826000" y="0"/>
                  </a:lnTo>
                  <a:lnTo>
                    <a:pt x="0" y="0"/>
                  </a:lnTo>
                  <a:lnTo>
                    <a:pt x="0" y="3620770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0" cap="sq">
              <a:solidFill>
                <a:srgbClr val="FFFFFF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436" name="Image4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1900" y="674370"/>
              <a:ext cx="4038600" cy="3218180"/>
            </a:xfrm>
            <a:prstGeom prst="rect">
              <a:avLst/>
            </a:prstGeom>
            <a:noFill/>
          </p:spPr>
        </p:pic>
        <p:pic>
          <p:nvPicPr>
            <p:cNvPr id="437" name="Image43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2515870"/>
              <a:ext cx="6800850" cy="4189730"/>
            </a:xfrm>
            <a:prstGeom prst="rect">
              <a:avLst/>
            </a:prstGeom>
            <a:noFill/>
          </p:spPr>
        </p:pic>
      </p:grpSp>
      <p:sp>
        <p:nvSpPr>
          <p:cNvPr id="438" name="Text Box438"/>
          <p:cNvSpPr txBox="1"/>
          <p:nvPr/>
        </p:nvSpPr>
        <p:spPr>
          <a:xfrm>
            <a:off x="708660" y="86919"/>
            <a:ext cx="7994296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b="1" spc="-4" dirty="0">
                <a:solidFill>
                  <a:srgbClr val="FF00FF"/>
                </a:solidFill>
                <a:latin typeface="Comic Sans MS"/>
                <a:ea typeface="Comic Sans MS"/>
                <a:cs typeface="Comic Sans MS"/>
              </a:rPr>
              <a:t>Reversible</a:t>
            </a:r>
            <a:r>
              <a:rPr lang="en-US" altLang="zh-CN" sz="2800" b="1" dirty="0">
                <a:solidFill>
                  <a:srgbClr val="FF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4" dirty="0">
                <a:solidFill>
                  <a:srgbClr val="FF00FF"/>
                </a:solidFill>
                <a:latin typeface="Comic Sans MS"/>
                <a:ea typeface="Comic Sans MS"/>
                <a:cs typeface="Comic Sans MS"/>
              </a:rPr>
              <a:t>denaturation</a:t>
            </a:r>
            <a:r>
              <a:rPr lang="en-US" altLang="zh-CN" sz="2800" b="1" dirty="0">
                <a:solidFill>
                  <a:srgbClr val="FF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4" dirty="0">
                <a:solidFill>
                  <a:srgbClr val="FF00FF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2800" b="1" dirty="0">
                <a:solidFill>
                  <a:srgbClr val="FF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4" dirty="0">
                <a:solidFill>
                  <a:srgbClr val="FF00FF"/>
                </a:solidFill>
                <a:latin typeface="Comic Sans MS"/>
                <a:ea typeface="Comic Sans MS"/>
                <a:cs typeface="Comic Sans MS"/>
              </a:rPr>
              <a:t>annealing</a:t>
            </a:r>
            <a:r>
              <a:rPr lang="en-US" altLang="zh-CN" sz="2800" b="1" spc="-9" dirty="0">
                <a:solidFill>
                  <a:srgbClr val="FF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3" dirty="0">
                <a:solidFill>
                  <a:srgbClr val="FF00FF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b="1" spc="-11" dirty="0">
                <a:solidFill>
                  <a:srgbClr val="FF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6" dirty="0">
                <a:solidFill>
                  <a:srgbClr val="FF00FF"/>
                </a:solidFill>
                <a:latin typeface="Comic Sans MS"/>
                <a:ea typeface="Comic Sans MS"/>
                <a:cs typeface="Comic Sans MS"/>
              </a:rPr>
              <a:t>DNA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39" name="Text Box439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40" name="Text Box440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28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ath441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42" name="Path44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443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444" name="Path444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45" name="Path445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46" name="Path446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47" name="Path447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448" name="Image44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52600" y="1821180"/>
              <a:ext cx="5137150" cy="4884420"/>
            </a:xfrm>
            <a:prstGeom prst="rect">
              <a:avLst/>
            </a:prstGeom>
            <a:noFill/>
          </p:spPr>
        </p:pic>
      </p:grpSp>
      <p:sp>
        <p:nvSpPr>
          <p:cNvPr id="449" name="Text Box449"/>
          <p:cNvSpPr txBox="1"/>
          <p:nvPr/>
        </p:nvSpPr>
        <p:spPr>
          <a:xfrm>
            <a:off x="1974850" y="293827"/>
            <a:ext cx="5112868" cy="59929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719"/>
              </a:lnSpc>
            </a:pPr>
            <a:r>
              <a:rPr lang="en-US" altLang="zh-CN" sz="32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Melting</a:t>
            </a:r>
            <a:r>
              <a:rPr lang="en-US" altLang="zh-CN" sz="3200" b="1" spc="9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point</a:t>
            </a:r>
            <a:r>
              <a:rPr lang="en-US" altLang="zh-CN" sz="3200" b="1" spc="-6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(</a:t>
            </a:r>
            <a:r>
              <a:rPr lang="en-US" altLang="zh-CN" sz="3200" b="1" spc="-1339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i="1" spc="0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t</a:t>
            </a:r>
            <a:r>
              <a:rPr lang="en-US" altLang="zh-CN" sz="1850" b="1" spc="44" dirty="0">
                <a:solidFill>
                  <a:srgbClr val="0000FF"/>
                </a:solidFill>
                <a:latin typeface="Arial"/>
                <a:ea typeface="Arial"/>
                <a:cs typeface="Arial"/>
              </a:rPr>
              <a:t>m</a:t>
            </a:r>
            <a:r>
              <a:rPr lang="en-US" altLang="zh-CN" sz="3200" b="1" spc="-45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)</a:t>
            </a:r>
            <a:r>
              <a:rPr lang="en-US" altLang="zh-CN" sz="32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32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DNA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50" name="Text Box450"/>
          <p:cNvSpPr txBox="1"/>
          <p:nvPr/>
        </p:nvSpPr>
        <p:spPr>
          <a:xfrm>
            <a:off x="59690" y="1219759"/>
            <a:ext cx="9018064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b="1" spc="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800" b="1" spc="-12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temperature</a:t>
            </a:r>
            <a:r>
              <a:rPr lang="en-US" altLang="zh-CN" sz="2800" b="1" spc="-13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at</a:t>
            </a:r>
            <a:r>
              <a:rPr lang="en-US" altLang="zh-CN" sz="28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800" b="1" spc="-14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mid-point</a:t>
            </a:r>
            <a:r>
              <a:rPr lang="en-US" altLang="zh-CN" sz="2800" b="1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b="1" spc="-7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800" b="1" spc="-10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2" dirty="0">
                <a:solidFill>
                  <a:srgbClr val="FFFFFF"/>
                </a:solidFill>
                <a:latin typeface="Comic Sans MS"/>
                <a:ea typeface="Comic Sans MS"/>
                <a:cs typeface="Comic Sans MS"/>
              </a:rPr>
              <a:t>transition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51" name="Text Box451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52" name="Text Box452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29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ath453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54" name="Path454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455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456" name="Path456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57" name="Path457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58" name="Path458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59" name="Path459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pic>
          <p:nvPicPr>
            <p:cNvPr id="460" name="Image46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400" y="2286000"/>
              <a:ext cx="4470400" cy="4269740"/>
            </a:xfrm>
            <a:prstGeom prst="rect">
              <a:avLst/>
            </a:prstGeom>
            <a:noFill/>
          </p:spPr>
        </p:pic>
      </p:grpSp>
      <p:sp>
        <p:nvSpPr>
          <p:cNvPr id="461" name="Text Box461"/>
          <p:cNvSpPr txBox="1"/>
          <p:nvPr/>
        </p:nvSpPr>
        <p:spPr>
          <a:xfrm>
            <a:off x="254000" y="325577"/>
            <a:ext cx="5407559" cy="59929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4719"/>
              </a:lnSpc>
            </a:pPr>
            <a:r>
              <a:rPr lang="en-US" altLang="zh-CN" sz="32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3200" b="1" spc="8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i="1" spc="0" dirty="0">
                <a:solidFill>
                  <a:srgbClr val="FF3300"/>
                </a:solidFill>
                <a:latin typeface="Arial"/>
                <a:ea typeface="Arial"/>
                <a:cs typeface="Arial"/>
              </a:rPr>
              <a:t>t</a:t>
            </a:r>
            <a:r>
              <a:rPr lang="en-US" altLang="zh-CN" sz="1850" b="1" spc="57" dirty="0">
                <a:solidFill>
                  <a:srgbClr val="FF3300"/>
                </a:solidFill>
                <a:latin typeface="Arial"/>
                <a:ea typeface="Arial"/>
                <a:cs typeface="Arial"/>
              </a:rPr>
              <a:t>m</a:t>
            </a:r>
            <a:r>
              <a:rPr lang="en-US" altLang="zh-CN" sz="1850" b="1" spc="390" dirty="0">
                <a:solidFill>
                  <a:srgbClr val="FF3300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altLang="zh-CN" sz="32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32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3200" b="1" spc="-406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depends</a:t>
            </a:r>
            <a:r>
              <a:rPr lang="en-US" altLang="zh-CN" sz="3200" b="1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200" b="1" spc="0" dirty="0">
                <a:solidFill>
                  <a:srgbClr val="FF3300"/>
                </a:solidFill>
                <a:latin typeface="Comic Sans MS"/>
                <a:ea typeface="Comic Sans MS"/>
                <a:cs typeface="Comic Sans MS"/>
              </a:rPr>
              <a:t>on:</a:t>
            </a:r>
            <a:endParaRPr lang="en-US" altLang="zh-CN" sz="32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62" name="Text Box462"/>
          <p:cNvSpPr txBox="1"/>
          <p:nvPr/>
        </p:nvSpPr>
        <p:spPr>
          <a:xfrm>
            <a:off x="248920" y="1314805"/>
            <a:ext cx="321513" cy="355245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797"/>
              </a:lnSpc>
            </a:pPr>
            <a:r>
              <a:rPr lang="en-US" altLang="zh-CN" sz="2800" spc="184" dirty="0">
                <a:solidFill>
                  <a:srgbClr val="0000FF"/>
                </a:solidFill>
                <a:latin typeface="Segoe UI Symbol"/>
                <a:ea typeface="Segoe UI Symbol"/>
                <a:cs typeface="Segoe UI Symbol"/>
              </a:rPr>
              <a:t></a:t>
            </a:r>
            <a:endParaRPr lang="en-US" altLang="zh-CN" sz="280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463" name="Text Box463"/>
          <p:cNvSpPr txBox="1"/>
          <p:nvPr/>
        </p:nvSpPr>
        <p:spPr>
          <a:xfrm>
            <a:off x="245110" y="1747876"/>
            <a:ext cx="321513" cy="35524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797"/>
              </a:lnSpc>
            </a:pPr>
            <a:r>
              <a:rPr lang="en-US" altLang="zh-CN" sz="2800" spc="184" dirty="0">
                <a:solidFill>
                  <a:srgbClr val="0000FF"/>
                </a:solidFill>
                <a:latin typeface="Segoe UI Symbol"/>
                <a:ea typeface="Segoe UI Symbol"/>
                <a:cs typeface="Segoe UI Symbol"/>
              </a:rPr>
              <a:t></a:t>
            </a:r>
            <a:endParaRPr lang="en-US" altLang="zh-CN" sz="280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464" name="Text Box464"/>
          <p:cNvSpPr txBox="1"/>
          <p:nvPr/>
        </p:nvSpPr>
        <p:spPr>
          <a:xfrm>
            <a:off x="245110" y="2174596"/>
            <a:ext cx="321513" cy="35524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797"/>
              </a:lnSpc>
            </a:pPr>
            <a:r>
              <a:rPr lang="en-US" altLang="zh-CN" sz="2800" spc="184" dirty="0">
                <a:solidFill>
                  <a:srgbClr val="0000FF"/>
                </a:solidFill>
                <a:latin typeface="Segoe UI Symbol"/>
                <a:ea typeface="Segoe UI Symbol"/>
                <a:cs typeface="Segoe UI Symbol"/>
              </a:rPr>
              <a:t></a:t>
            </a:r>
            <a:endParaRPr lang="en-US" altLang="zh-CN" sz="280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465" name="Text Box465"/>
          <p:cNvSpPr txBox="1"/>
          <p:nvPr/>
        </p:nvSpPr>
        <p:spPr>
          <a:xfrm>
            <a:off x="245110" y="2601316"/>
            <a:ext cx="321513" cy="355244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797"/>
              </a:lnSpc>
            </a:pPr>
            <a:r>
              <a:rPr lang="en-US" altLang="zh-CN" sz="2800" spc="184" dirty="0">
                <a:solidFill>
                  <a:srgbClr val="0000FF"/>
                </a:solidFill>
                <a:latin typeface="Segoe UI Symbol"/>
                <a:ea typeface="Segoe UI Symbol"/>
                <a:cs typeface="Segoe UI Symbol"/>
              </a:rPr>
              <a:t></a:t>
            </a:r>
            <a:endParaRPr lang="en-US" altLang="zh-CN" sz="2800">
              <a:latin typeface="Segoe UI Symbol"/>
              <a:ea typeface="Segoe UI Symbol"/>
              <a:cs typeface="Segoe UI Symbol"/>
            </a:endParaRPr>
          </a:p>
        </p:txBody>
      </p:sp>
      <p:sp>
        <p:nvSpPr>
          <p:cNvPr id="466" name="Text Box466"/>
          <p:cNvSpPr txBox="1"/>
          <p:nvPr/>
        </p:nvSpPr>
        <p:spPr>
          <a:xfrm>
            <a:off x="681990" y="1243889"/>
            <a:ext cx="4620615" cy="92842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indent="3810" algn="l" rtl="0">
              <a:lnSpc>
                <a:spcPts val="3655"/>
              </a:lnSpc>
            </a:pPr>
            <a:r>
              <a:rPr lang="en-US" altLang="zh-CN" sz="2800" b="1" spc="-2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Content</a:t>
            </a:r>
            <a:r>
              <a:rPr lang="en-US" altLang="zh-CN" sz="28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b="1" spc="-9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G·C</a:t>
            </a:r>
            <a:r>
              <a:rPr lang="en-US" altLang="zh-CN" sz="2800" b="1" spc="-9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5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base</a:t>
            </a:r>
            <a:r>
              <a:rPr lang="en-US" altLang="zh-CN" sz="2800" b="1" spc="-9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pairs</a:t>
            </a:r>
            <a:r>
              <a:rPr lang="en-US" altLang="zh-CN" sz="2800" b="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size</a:t>
            </a:r>
            <a:r>
              <a:rPr lang="en-US" altLang="zh-CN" sz="2800" b="1" spc="-1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800" b="1" spc="-11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6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DNA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67" name="Text Box467"/>
          <p:cNvSpPr txBox="1"/>
          <p:nvPr/>
        </p:nvSpPr>
        <p:spPr>
          <a:xfrm>
            <a:off x="681990" y="2103679"/>
            <a:ext cx="501447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pH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68" name="Text Box468"/>
          <p:cNvSpPr txBox="1"/>
          <p:nvPr/>
        </p:nvSpPr>
        <p:spPr>
          <a:xfrm>
            <a:off x="681990" y="2530399"/>
            <a:ext cx="2401418" cy="495351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3900"/>
              </a:lnSpc>
            </a:pPr>
            <a:r>
              <a:rPr lang="en-US" altLang="zh-CN" sz="2800" b="1" spc="0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ionic</a:t>
            </a:r>
            <a:r>
              <a:rPr lang="en-US" altLang="zh-CN" sz="2800" b="1" spc="-9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800" b="1" spc="-3" dirty="0">
                <a:solidFill>
                  <a:srgbClr val="0000FF"/>
                </a:solidFill>
                <a:latin typeface="Comic Sans MS"/>
                <a:ea typeface="Comic Sans MS"/>
                <a:cs typeface="Comic Sans MS"/>
              </a:rPr>
              <a:t>strength</a:t>
            </a:r>
            <a:endParaRPr lang="en-US" altLang="zh-CN" sz="28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69" name="Text Box469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70" name="Text Box470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30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grpSp>
        <p:nvGrpSpPr>
          <p:cNvPr id="18" name="Group18"/>
          <p:cNvGrpSpPr/>
          <p:nvPr/>
        </p:nvGrpSpPr>
        <p:grpSpPr>
          <a:xfrm>
            <a:off x="2191512" y="3159252"/>
            <a:ext cx="4867657" cy="509016"/>
            <a:chOff x="2191512" y="3159252"/>
            <a:chExt cx="4867657" cy="509016"/>
          </a:xfrm>
        </p:grpSpPr>
        <p:pic>
          <p:nvPicPr>
            <p:cNvPr id="19" name="Image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1512" y="3159252"/>
              <a:ext cx="1252728" cy="509016"/>
            </a:xfrm>
            <a:prstGeom prst="rect">
              <a:avLst/>
            </a:prstGeom>
            <a:noFill/>
          </p:spPr>
        </p:pic>
        <p:pic>
          <p:nvPicPr>
            <p:cNvPr id="20" name="Image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0360" y="3159252"/>
              <a:ext cx="4178809" cy="509016"/>
            </a:xfrm>
            <a:prstGeom prst="rect">
              <a:avLst/>
            </a:prstGeom>
            <a:noFill/>
          </p:spPr>
        </p:pic>
      </p:grpSp>
      <p:sp>
        <p:nvSpPr>
          <p:cNvPr id="7" name="TextBox 6"/>
          <p:cNvSpPr txBox="1"/>
          <p:nvPr/>
        </p:nvSpPr>
        <p:spPr>
          <a:xfrm>
            <a:off x="1907704" y="2492896"/>
            <a:ext cx="612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 smtClean="0">
                <a:solidFill>
                  <a:schemeClr val="bg1"/>
                </a:solidFill>
              </a:rPr>
              <a:t>Key Scientists Involved </a:t>
            </a:r>
            <a:endParaRPr lang="en-IN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ath471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l" t="t" r="r" b="b"/>
            <a:pathLst>
              <a:path/>
            </a:pathLst>
          </a:custGeom>
          <a:solidFill/>
          <a:ln>
            <a:solidFill/>
            <a:prstDash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472" name="Path47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0" cap="sq">
            <a:solidFill>
              <a:srgbClr val="000000"/>
            </a:solidFill>
            <a:prstDash val="solid"/>
          </a:ln>
        </p:spPr>
        <p:txBody>
          <a:bodyPr rtlCol="0" anchor="ctr"/>
          <a:lstStyle/>
          <a:p>
            <a:pPr algn="ctr"/>
            <a:endParaRPr lang="en-US" altLang="zh-CN"/>
          </a:p>
        </p:txBody>
      </p:sp>
      <p:grpSp>
        <p:nvGrpSpPr>
          <p:cNvPr id="2" name="Group473"/>
          <p:cNvGrpSpPr/>
          <p:nvPr/>
        </p:nvGrpSpPr>
        <p:grpSpPr>
          <a:xfrm>
            <a:off x="0" y="0"/>
            <a:ext cx="9304020" cy="6930390"/>
            <a:chOff x="0" y="0"/>
            <a:chExt cx="9304020" cy="6930390"/>
          </a:xfrm>
        </p:grpSpPr>
        <p:sp>
          <p:nvSpPr>
            <p:cNvPr id="474" name="Path474"/>
            <p:cNvSpPr/>
            <p:nvPr/>
          </p:nvSpPr>
          <p:spPr>
            <a:xfrm>
              <a:off x="72390" y="4706620"/>
              <a:ext cx="9144000" cy="2114550"/>
            </a:xfrm>
            <a:custGeom>
              <a:avLst/>
              <a:gdLst/>
              <a:ahLst/>
              <a:cxnLst/>
              <a:rect l="l" t="t" r="r" b="b"/>
              <a:pathLst>
                <a:path w="9144000" h="2114550">
                  <a:moveTo>
                    <a:pt x="0" y="1692910"/>
                  </a:moveTo>
                  <a:lnTo>
                    <a:pt x="0" y="2114550"/>
                  </a:lnTo>
                  <a:lnTo>
                    <a:pt x="9144000" y="2114550"/>
                  </a:lnTo>
                  <a:lnTo>
                    <a:pt x="9144000" y="0"/>
                  </a:lnTo>
                  <a:cubicBezTo>
                    <a:pt x="5111750" y="1915160"/>
                    <a:pt x="357124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4550"/>
                  </a:moveTo>
                  <a:lnTo>
                    <a:pt x="9144000" y="211455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75" name="Path475"/>
            <p:cNvSpPr/>
            <p:nvPr/>
          </p:nvSpPr>
          <p:spPr>
            <a:xfrm>
              <a:off x="0" y="4751070"/>
              <a:ext cx="9144000" cy="2113280"/>
            </a:xfrm>
            <a:custGeom>
              <a:avLst/>
              <a:gdLst/>
              <a:ahLst/>
              <a:cxnLst/>
              <a:rect l="l" t="t" r="r" b="b"/>
              <a:pathLst>
                <a:path w="9144000" h="2113280">
                  <a:moveTo>
                    <a:pt x="0" y="1692910"/>
                  </a:moveTo>
                  <a:lnTo>
                    <a:pt x="0" y="2113280"/>
                  </a:lnTo>
                  <a:lnTo>
                    <a:pt x="9144000" y="2113280"/>
                  </a:lnTo>
                  <a:lnTo>
                    <a:pt x="9144000" y="0"/>
                  </a:lnTo>
                  <a:cubicBezTo>
                    <a:pt x="5111750" y="1915160"/>
                    <a:pt x="3572510" y="1819910"/>
                    <a:pt x="0" y="1692910"/>
                  </a:cubicBezTo>
                  <a:lnTo>
                    <a:pt x="0" y="169291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9144000" y="2113280"/>
                  </a:moveTo>
                  <a:lnTo>
                    <a:pt x="9144000" y="2113280"/>
                  </a:lnTo>
                  <a:close/>
                </a:path>
              </a:pathLst>
            </a:custGeom>
            <a:solidFill>
              <a:srgbClr val="7C7C7C">
                <a:alpha val="100000"/>
              </a:srgbClr>
            </a:solidFill>
            <a:ln w="0" cap="sq">
              <a:solidFill>
                <a:srgbClr val="7C7C7C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76" name="Path476"/>
            <p:cNvSpPr/>
            <p:nvPr/>
          </p:nvSpPr>
          <p:spPr>
            <a:xfrm>
              <a:off x="7264400" y="7239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419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0" cap="sq">
              <a:solidFill>
                <a:srgbClr val="000000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  <p:sp>
          <p:nvSpPr>
            <p:cNvPr id="477" name="Path477"/>
            <p:cNvSpPr/>
            <p:nvPr/>
          </p:nvSpPr>
          <p:spPr>
            <a:xfrm>
              <a:off x="7315200" y="0"/>
              <a:ext cx="1988820" cy="6858000"/>
            </a:xfrm>
            <a:custGeom>
              <a:avLst/>
              <a:gdLst/>
              <a:ahLst/>
              <a:cxnLst/>
              <a:rect l="l" t="t" r="r" b="b"/>
              <a:pathLst>
                <a:path w="1988820" h="6858000">
                  <a:moveTo>
                    <a:pt x="1828800" y="13970"/>
                  </a:moveTo>
                  <a:lnTo>
                    <a:pt x="1828800" y="6858000"/>
                  </a:lnTo>
                  <a:lnTo>
                    <a:pt x="194310" y="6855460"/>
                  </a:lnTo>
                  <a:cubicBezTo>
                    <a:pt x="1230630" y="5661660"/>
                    <a:pt x="1988820" y="2747010"/>
                    <a:pt x="0" y="0"/>
                  </a:cubicBezTo>
                  <a:lnTo>
                    <a:pt x="1828800" y="13970"/>
                  </a:lnTo>
                  <a:lnTo>
                    <a:pt x="1828800" y="1397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  <a:moveTo>
                    <a:pt x="1828800" y="6858000"/>
                  </a:moveTo>
                  <a:lnTo>
                    <a:pt x="1828800" y="6858000"/>
                  </a:lnTo>
                  <a:close/>
                </a:path>
              </a:pathLst>
            </a:custGeom>
            <a:solidFill>
              <a:srgbClr val="595959">
                <a:alpha val="100000"/>
              </a:srgbClr>
            </a:solidFill>
            <a:ln w="0" cap="sq">
              <a:solidFill>
                <a:srgbClr val="595959"/>
              </a:solidFill>
              <a:prstDash val="solid"/>
            </a:ln>
          </p:spPr>
          <p:txBody>
            <a:bodyPr rtlCol="0" anchor="ctr"/>
            <a:lstStyle/>
            <a:p>
              <a:pPr algn="ctr"/>
              <a:endParaRPr lang="en-US" altLang="zh-CN"/>
            </a:p>
          </p:txBody>
        </p:sp>
      </p:grpSp>
      <p:sp>
        <p:nvSpPr>
          <p:cNvPr id="478" name="Text Box478"/>
          <p:cNvSpPr txBox="1"/>
          <p:nvPr/>
        </p:nvSpPr>
        <p:spPr>
          <a:xfrm>
            <a:off x="1581150" y="4254713"/>
            <a:ext cx="153365" cy="205217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616"/>
              </a:lnSpc>
            </a:pPr>
            <a:r>
              <a:rPr lang="en-US" altLang="zh-CN" sz="1150" spc="3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9</a:t>
            </a:r>
            <a:endParaRPr lang="en-US" altLang="zh-CN" sz="115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79" name="Text Box479"/>
          <p:cNvSpPr txBox="1"/>
          <p:nvPr/>
        </p:nvSpPr>
        <p:spPr>
          <a:xfrm>
            <a:off x="1461770" y="533756"/>
            <a:ext cx="4722114" cy="636880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5015"/>
              </a:lnSpc>
            </a:pPr>
            <a:r>
              <a:rPr lang="en-US" altLang="zh-CN" sz="3600" spc="-3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Functions</a:t>
            </a:r>
            <a:r>
              <a:rPr lang="en-US" altLang="zh-CN" sz="3600" spc="7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36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4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3600" spc="-9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2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and</a:t>
            </a:r>
            <a:endParaRPr lang="en-US" altLang="zh-CN" sz="36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80" name="Text Box480"/>
          <p:cNvSpPr txBox="1"/>
          <p:nvPr/>
        </p:nvSpPr>
        <p:spPr>
          <a:xfrm>
            <a:off x="1461770" y="1082396"/>
            <a:ext cx="4693767" cy="636879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5015"/>
              </a:lnSpc>
            </a:pPr>
            <a:r>
              <a:rPr lang="en-US" altLang="zh-CN" sz="3600" spc="-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summary</a:t>
            </a:r>
            <a:r>
              <a:rPr lang="en-US" altLang="zh-CN" sz="3600" spc="-8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3600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3600" spc="-4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structure</a:t>
            </a:r>
            <a:endParaRPr lang="en-US" altLang="zh-CN" sz="36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81" name="Text Box481"/>
          <p:cNvSpPr txBox="1"/>
          <p:nvPr/>
        </p:nvSpPr>
        <p:spPr>
          <a:xfrm>
            <a:off x="318770" y="1773682"/>
            <a:ext cx="7224523" cy="96342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529"/>
              </a:lnSpc>
            </a:pP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2000" spc="1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consists</a:t>
            </a:r>
            <a:r>
              <a:rPr lang="en-US" altLang="zh-CN" sz="2000" spc="-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3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000" spc="-9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4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four</a:t>
            </a:r>
            <a:r>
              <a:rPr lang="en-US" altLang="zh-CN" sz="2000" spc="-1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bases</a:t>
            </a:r>
            <a:r>
              <a:rPr lang="en-US" altLang="zh-CN" sz="2000" spc="3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—A,</a:t>
            </a:r>
            <a:r>
              <a:rPr lang="en-US" altLang="zh-CN" sz="2000" spc="-8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4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G,</a:t>
            </a:r>
            <a:r>
              <a:rPr lang="en-US" altLang="zh-CN" sz="2000" spc="-7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C,</a:t>
            </a:r>
            <a:r>
              <a:rPr lang="en-US" altLang="zh-CN" sz="2000" spc="7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4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T—that</a:t>
            </a:r>
            <a:r>
              <a:rPr lang="en-US" altLang="zh-CN" sz="2000" spc="13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are</a:t>
            </a:r>
            <a:r>
              <a:rPr lang="en-US" altLang="zh-CN" sz="2000" spc="-1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3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held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in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2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linear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array</a:t>
            </a:r>
            <a:r>
              <a:rPr lang="en-US" altLang="zh-CN" sz="2000" spc="-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by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phosphodiester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bonds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2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through</a:t>
            </a:r>
            <a:r>
              <a:rPr lang="en-US" altLang="zh-CN" sz="2000" spc="-1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000" spc="-5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3'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2000" spc="-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3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5'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positions</a:t>
            </a:r>
            <a:r>
              <a:rPr lang="en-US" altLang="zh-CN" sz="2000" spc="-8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3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3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adjacent</a:t>
            </a:r>
            <a:r>
              <a:rPr lang="en-US" altLang="zh-CN" sz="2000" spc="9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deoxyribose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moieties.</a:t>
            </a:r>
            <a:endParaRPr lang="en-US" altLang="zh-CN" sz="20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82" name="Text Box482"/>
          <p:cNvSpPr txBox="1"/>
          <p:nvPr/>
        </p:nvSpPr>
        <p:spPr>
          <a:xfrm>
            <a:off x="318770" y="2992882"/>
            <a:ext cx="7758429" cy="96342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529"/>
              </a:lnSpc>
            </a:pP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2000" spc="1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is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organized</a:t>
            </a:r>
            <a:r>
              <a:rPr lang="en-US" altLang="zh-CN" sz="2000" spc="7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into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two</a:t>
            </a:r>
            <a:r>
              <a:rPr lang="en-US" altLang="zh-CN" sz="2000" spc="9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strands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by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pairing</a:t>
            </a:r>
            <a:r>
              <a:rPr lang="en-US" altLang="zh-CN" sz="2000" spc="-5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3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2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bases</a:t>
            </a:r>
            <a:r>
              <a:rPr lang="en-US" altLang="zh-CN" sz="2000" spc="-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2000" spc="15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3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to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4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2000" spc="5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G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to</a:t>
            </a:r>
            <a:r>
              <a:rPr lang="en-US" altLang="zh-CN" sz="2000" spc="1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C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on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complementary</a:t>
            </a:r>
            <a:r>
              <a:rPr lang="en-US" altLang="zh-CN" sz="2000" spc="7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8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strands.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These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strands</a:t>
            </a:r>
            <a:r>
              <a:rPr lang="en-US" altLang="zh-CN" sz="2000" spc="-7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2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form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2000" spc="598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double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helix</a:t>
            </a:r>
            <a:r>
              <a:rPr lang="en-US" altLang="zh-CN" sz="2000" spc="7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around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central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1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axis.</a:t>
            </a:r>
            <a:endParaRPr lang="en-US" altLang="zh-CN" sz="20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83" name="Text Box483"/>
          <p:cNvSpPr txBox="1"/>
          <p:nvPr/>
        </p:nvSpPr>
        <p:spPr>
          <a:xfrm>
            <a:off x="318770" y="4213352"/>
            <a:ext cx="7581138" cy="65862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593"/>
              </a:lnSpc>
            </a:pP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3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5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x</a:t>
            </a:r>
            <a:r>
              <a:rPr lang="en-US" altLang="zh-CN" sz="2000" spc="8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10</a:t>
            </a:r>
            <a:r>
              <a:rPr lang="en-US" altLang="zh-CN" sz="2000" spc="72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base</a:t>
            </a:r>
            <a:r>
              <a:rPr lang="en-US" altLang="zh-CN" sz="2000" spc="-7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pairs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2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2000" spc="15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in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humans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3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are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organized</a:t>
            </a:r>
            <a:r>
              <a:rPr lang="en-US" altLang="zh-CN" sz="2000" spc="5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into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2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haploid</a:t>
            </a:r>
            <a:r>
              <a:rPr lang="en-US" altLang="zh-CN" sz="2000" spc="-9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complement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4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23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4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chromosomes.</a:t>
            </a:r>
            <a:endParaRPr lang="en-US" altLang="zh-CN" sz="20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84" name="Text Box484"/>
          <p:cNvSpPr txBox="1"/>
          <p:nvPr/>
        </p:nvSpPr>
        <p:spPr>
          <a:xfrm>
            <a:off x="318770" y="5127752"/>
            <a:ext cx="7326377" cy="96342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2529"/>
              </a:lnSpc>
            </a:pP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DNA</a:t>
            </a:r>
            <a:r>
              <a:rPr lang="en-US" altLang="zh-CN" sz="2000" spc="1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provides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2000" spc="-8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template</a:t>
            </a:r>
            <a:r>
              <a:rPr lang="en-US" altLang="zh-CN" sz="2000" spc="-9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2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for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its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own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replication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3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thus</a:t>
            </a:r>
            <a:r>
              <a:rPr lang="en-US" altLang="zh-CN" sz="2000" spc="598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maintenance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000" spc="-7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genotype</a:t>
            </a:r>
            <a:r>
              <a:rPr lang="en-US" altLang="zh-CN" sz="2000" spc="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4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and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for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transcription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000" spc="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the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roughly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30,000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human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1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genes</a:t>
            </a:r>
            <a:r>
              <a:rPr lang="en-US" altLang="zh-CN" sz="2000" spc="-5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2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into</a:t>
            </a:r>
            <a:r>
              <a:rPr lang="en-US" altLang="zh-CN" sz="2000" spc="-5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a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variety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of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6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RNA</a:t>
            </a:r>
            <a:r>
              <a:rPr lang="en-US" altLang="zh-CN" sz="2000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zh-CN" sz="2000" spc="-5" dirty="0">
                <a:solidFill>
                  <a:srgbClr val="A8C6D0"/>
                </a:solidFill>
                <a:latin typeface="Comic Sans MS"/>
                <a:ea typeface="Comic Sans MS"/>
                <a:cs typeface="Comic Sans MS"/>
              </a:rPr>
              <a:t>molecules.</a:t>
            </a:r>
            <a:endParaRPr lang="en-US" altLang="zh-CN" sz="2000"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485" name="Text Box485"/>
          <p:cNvSpPr txBox="1"/>
          <p:nvPr/>
        </p:nvSpPr>
        <p:spPr>
          <a:xfrm>
            <a:off x="3940810" y="6648323"/>
            <a:ext cx="1300480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-3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Biochemistry</a:t>
            </a:r>
            <a:r>
              <a:rPr lang="en-US" altLang="zh-CN" sz="1000" spc="-17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for</a:t>
            </a:r>
            <a:r>
              <a:rPr lang="en-US" altLang="zh-CN" sz="100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en-US" altLang="zh-CN" sz="1000" spc="0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Medics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486" name="Text Box486"/>
          <p:cNvSpPr txBox="1"/>
          <p:nvPr/>
        </p:nvSpPr>
        <p:spPr>
          <a:xfrm>
            <a:off x="8787130" y="6648323"/>
            <a:ext cx="166244" cy="140462"/>
          </a:xfrm>
          <a:prstGeom prst="rect">
            <a:avLst/>
          </a:prstGeom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0"/>
              </a:lnSpc>
            </a:pPr>
            <a:endParaRPr/>
          </a:p>
          <a:p>
            <a:pPr algn="l" rtl="0">
              <a:lnSpc>
                <a:spcPts val="1106"/>
              </a:lnSpc>
            </a:pPr>
            <a:r>
              <a:rPr lang="en-US" altLang="zh-CN" sz="1000" spc="5" dirty="0">
                <a:solidFill>
                  <a:srgbClr val="9B9A98"/>
                </a:solidFill>
                <a:latin typeface="Times New Roman"/>
                <a:ea typeface="Times New Roman"/>
                <a:cs typeface="Times New Roman"/>
              </a:rPr>
              <a:t>31</a:t>
            </a:r>
            <a:endParaRPr lang="en-US" altLang="zh-CN" sz="1000"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Image43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  <a:noFill/>
        </p:spPr>
      </p:pic>
      <p:pic>
        <p:nvPicPr>
          <p:cNvPr id="440" name="Image44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57856" y="2964180"/>
            <a:ext cx="5105401" cy="1178052"/>
          </a:xfrm>
          <a:prstGeom prst="rect">
            <a:avLst/>
          </a:prstGeom>
          <a:noFill/>
        </p:spPr>
      </p:pic>
      <p:grpSp>
        <p:nvGrpSpPr>
          <p:cNvPr id="441" name="Group441"/>
          <p:cNvGrpSpPr/>
          <p:nvPr/>
        </p:nvGrpSpPr>
        <p:grpSpPr>
          <a:xfrm>
            <a:off x="1167384" y="2814701"/>
            <a:ext cx="967740" cy="1862455"/>
            <a:chOff x="1167384" y="2814701"/>
            <a:chExt cx="967740" cy="1862455"/>
          </a:xfrm>
        </p:grpSpPr>
        <p:pic>
          <p:nvPicPr>
            <p:cNvPr id="442" name="Image44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384" y="3718560"/>
              <a:ext cx="967740" cy="958596"/>
            </a:xfrm>
            <a:prstGeom prst="rect">
              <a:avLst/>
            </a:prstGeom>
            <a:noFill/>
          </p:spPr>
        </p:pic>
        <p:pic>
          <p:nvPicPr>
            <p:cNvPr id="443" name="Image4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5050" y="2814701"/>
              <a:ext cx="932294" cy="931037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46464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3986</Words>
  <Application>Microsoft Office PowerPoint</Application>
  <PresentationFormat>On-screen Show (4:3)</PresentationFormat>
  <Paragraphs>907</Paragraphs>
  <Slides>91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主题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Key Scientists Involved in DNA research </vt:lpstr>
      <vt:lpstr>Key Scientists Involved in DNA research </vt:lpstr>
      <vt:lpstr>Key Scientists Involved in  DNA research </vt:lpstr>
      <vt:lpstr>Slide 13</vt:lpstr>
      <vt:lpstr> Key Scientists Involved in DNA research  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Fred Griffith (1928)</vt:lpstr>
      <vt:lpstr>In 1944, Oswald Avery, Colin MacLeod, and Maclyn McCarty reported that they had found the “transforming principle”  </vt:lpstr>
      <vt:lpstr>Slide 36</vt:lpstr>
      <vt:lpstr>Slide 37</vt:lpstr>
      <vt:lpstr>In 1952, Hershey and Chase make the connection between DNA and Heredity with their “Blender Experiment”</vt:lpstr>
      <vt:lpstr>Slide 39</vt:lpstr>
      <vt:lpstr>Slide 40</vt:lpstr>
      <vt:lpstr>Slide 41</vt:lpstr>
      <vt:lpstr>Linus Pauling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What is the Structure of the DNA Molecule?</vt:lpstr>
      <vt:lpstr>Double Helical Structure of DNA</vt:lpstr>
      <vt:lpstr>OK, but what does DNA do?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ws</dc:creator>
  <cp:lastModifiedBy>Admin</cp:lastModifiedBy>
  <cp:revision>16</cp:revision>
  <dcterms:created xsi:type="dcterms:W3CDTF">2017-10-23T09:06:44Z</dcterms:created>
  <dcterms:modified xsi:type="dcterms:W3CDTF">2020-05-01T10:25:32Z</dcterms:modified>
</cp:coreProperties>
</file>